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71" r:id="rId4"/>
    <p:sldId id="273" r:id="rId5"/>
    <p:sldId id="358" r:id="rId7"/>
    <p:sldId id="274" r:id="rId8"/>
    <p:sldId id="331" r:id="rId9"/>
    <p:sldId id="259" r:id="rId10"/>
    <p:sldId id="355" r:id="rId11"/>
    <p:sldId id="357" r:id="rId12"/>
    <p:sldId id="359" r:id="rId13"/>
    <p:sldId id="327" r:id="rId14"/>
    <p:sldId id="364" r:id="rId15"/>
    <p:sldId id="328" r:id="rId16"/>
    <p:sldId id="365" r:id="rId17"/>
    <p:sldId id="393" r:id="rId18"/>
    <p:sldId id="360" r:id="rId19"/>
    <p:sldId id="356" r:id="rId20"/>
    <p:sldId id="281" r:id="rId21"/>
    <p:sldId id="282" r:id="rId22"/>
    <p:sldId id="332" r:id="rId23"/>
    <p:sldId id="371" r:id="rId24"/>
    <p:sldId id="283" r:id="rId25"/>
    <p:sldId id="312" r:id="rId26"/>
    <p:sldId id="333" r:id="rId27"/>
    <p:sldId id="330" r:id="rId28"/>
    <p:sldId id="367" r:id="rId29"/>
    <p:sldId id="369" r:id="rId30"/>
    <p:sldId id="30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1C3A"/>
    <a:srgbClr val="FFFFFF"/>
    <a:srgbClr val="1258B8"/>
    <a:srgbClr val="471B07"/>
    <a:srgbClr val="E8E7E7"/>
    <a:srgbClr val="273A4F"/>
    <a:srgbClr val="ECC32D"/>
    <a:srgbClr val="014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6A364-A2DA-45F6-998A-B7E0EB59B8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9E523-0904-44EB-A74E-5E1AE49471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C8BD-6E5E-4F3C-BCD5-83F84FCAB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黑底页面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EA104-B36C-4E4A-8A47-A743BE849A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CDED3-C205-4F49-9FE3-B5C77C0713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microsoft.com/office/2007/relationships/hdphoto" Target="../media/image19.wdp"/><Relationship Id="rId11" Type="http://schemas.openxmlformats.org/officeDocument/2006/relationships/slideLayout" Target="../slideLayouts/slideLayout15.xml"/><Relationship Id="rId10" Type="http://schemas.openxmlformats.org/officeDocument/2006/relationships/image" Target="../media/image27.jpeg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87998" y="1888359"/>
            <a:ext cx="64280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的垦荒精神</a:t>
            </a:r>
            <a:endParaRPr lang="zh-CN" alt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1554" y="2050479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奋斗在</a:t>
            </a:r>
            <a:endParaRPr lang="zh-CN" altLang="en-US" sz="8000" dirty="0"/>
          </a:p>
        </p:txBody>
      </p:sp>
      <p:sp>
        <p:nvSpPr>
          <p:cNvPr id="8" name="矩形 7"/>
          <p:cNvSpPr/>
          <p:nvPr/>
        </p:nvSpPr>
        <p:spPr>
          <a:xfrm>
            <a:off x="3709973" y="776981"/>
            <a:ext cx="18780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新</a:t>
            </a:r>
            <a:endParaRPr lang="zh-CN" altLang="en-US" sz="10600" dirty="0"/>
          </a:p>
        </p:txBody>
      </p:sp>
      <p:sp>
        <p:nvSpPr>
          <p:cNvPr id="9" name="矩形 8"/>
          <p:cNvSpPr/>
          <p:nvPr/>
        </p:nvSpPr>
        <p:spPr>
          <a:xfrm>
            <a:off x="4043986" y="1749860"/>
            <a:ext cx="1544012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时</a:t>
            </a:r>
            <a:endParaRPr lang="zh-CN" altLang="en-US" sz="10600" dirty="0"/>
          </a:p>
        </p:txBody>
      </p:sp>
      <p:sp>
        <p:nvSpPr>
          <p:cNvPr id="10" name="矩形 9"/>
          <p:cNvSpPr/>
          <p:nvPr/>
        </p:nvSpPr>
        <p:spPr>
          <a:xfrm>
            <a:off x="3855362" y="2878546"/>
            <a:ext cx="1287532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代</a:t>
            </a:r>
            <a:endParaRPr lang="zh-CN" altLang="en-US" sz="8600" dirty="0"/>
          </a:p>
        </p:txBody>
      </p:sp>
      <p:sp>
        <p:nvSpPr>
          <p:cNvPr id="11" name="矩形 10"/>
          <p:cNvSpPr/>
          <p:nvPr/>
        </p:nvSpPr>
        <p:spPr>
          <a:xfrm>
            <a:off x="4648985" y="4074065"/>
            <a:ext cx="6968574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71500" algn="ctr">
              <a:lnSpc>
                <a:spcPts val="2050"/>
              </a:lnSpc>
              <a:spcAft>
                <a:spcPts val="0"/>
              </a:spcAft>
            </a:pPr>
            <a:r>
              <a:rPr lang="zh-CN" altLang="zh-CN" sz="4400" kern="1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—记</a:t>
            </a:r>
            <a:r>
              <a:rPr lang="zh-CN" altLang="zh-CN" sz="4400" kern="1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金投集团的创业故事</a:t>
            </a:r>
            <a:endParaRPr lang="zh-CN" altLang="zh-CN" sz="2800" kern="1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513205" y="1459230"/>
            <a:ext cx="4681855" cy="3206115"/>
            <a:chOff x="4502" y="2542"/>
            <a:chExt cx="3018" cy="2152"/>
          </a:xfrm>
        </p:grpSpPr>
        <p:sp>
          <p:nvSpPr>
            <p:cNvPr id="5" name="文本框 4"/>
            <p:cNvSpPr txBox="1"/>
            <p:nvPr/>
          </p:nvSpPr>
          <p:spPr>
            <a:xfrm>
              <a:off x="4893" y="3136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市场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4502" y="2542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34797" y="1515646"/>
            <a:ext cx="4681855" cy="3206115"/>
            <a:chOff x="4721" y="2504"/>
            <a:chExt cx="3018" cy="2152"/>
          </a:xfrm>
        </p:grpSpPr>
        <p:sp>
          <p:nvSpPr>
            <p:cNvPr id="8" name="文本框 7"/>
            <p:cNvSpPr txBox="1"/>
            <p:nvPr/>
          </p:nvSpPr>
          <p:spPr>
            <a:xfrm>
              <a:off x="5112" y="3136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人才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4721" y="2504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385060" y="3298190"/>
            <a:ext cx="4662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学历高</a:t>
            </a:r>
            <a:endParaRPr lang="zh-CN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76845" y="2264410"/>
            <a:ext cx="4662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薪酬高</a:t>
            </a:r>
            <a:endParaRPr lang="zh-CN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77150" y="3892550"/>
            <a:ext cx="4662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节奏快</a:t>
            </a:r>
            <a:endParaRPr lang="zh-CN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47010" y="1243330"/>
            <a:ext cx="4662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视野广</a:t>
            </a:r>
            <a:endParaRPr lang="zh-CN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12" name="圆角右箭头 11"/>
          <p:cNvSpPr/>
          <p:nvPr/>
        </p:nvSpPr>
        <p:spPr>
          <a:xfrm>
            <a:off x="5841934" y="2264623"/>
            <a:ext cx="1807076" cy="3357033"/>
          </a:xfrm>
          <a:prstGeom prst="bentArrow">
            <a:avLst>
              <a:gd name="adj1" fmla="val 29688"/>
              <a:gd name="adj2" fmla="val 22656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3" name="圆角右箭头 12"/>
          <p:cNvSpPr/>
          <p:nvPr/>
        </p:nvSpPr>
        <p:spPr>
          <a:xfrm>
            <a:off x="6369227" y="3681732"/>
            <a:ext cx="1225171" cy="1943100"/>
          </a:xfrm>
          <a:prstGeom prst="bentArrow">
            <a:avLst>
              <a:gd name="adj1" fmla="val 40749"/>
              <a:gd name="adj2" fmla="val 34408"/>
              <a:gd name="adj3" fmla="val 33295"/>
              <a:gd name="adj4" fmla="val 29924"/>
            </a:avLst>
          </a:prstGeom>
          <a:solidFill>
            <a:srgbClr val="F5D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4" name="圆角右箭头 13"/>
          <p:cNvSpPr/>
          <p:nvPr/>
        </p:nvSpPr>
        <p:spPr>
          <a:xfrm flipH="1">
            <a:off x="4037485" y="3221357"/>
            <a:ext cx="1330972" cy="2400300"/>
          </a:xfrm>
          <a:prstGeom prst="bentArrow">
            <a:avLst>
              <a:gd name="adj1" fmla="val 36601"/>
              <a:gd name="adj2" fmla="val 37173"/>
              <a:gd name="adj3" fmla="val 33295"/>
              <a:gd name="adj4" fmla="val 29924"/>
            </a:avLst>
          </a:prstGeom>
          <a:solidFill>
            <a:srgbClr val="EC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5" name="圆角右箭头 14"/>
          <p:cNvSpPr/>
          <p:nvPr/>
        </p:nvSpPr>
        <p:spPr>
          <a:xfrm flipH="1">
            <a:off x="4525010" y="1407795"/>
            <a:ext cx="1330960" cy="4217035"/>
          </a:xfrm>
          <a:prstGeom prst="bentArrow">
            <a:avLst>
              <a:gd name="adj1" fmla="val 36601"/>
              <a:gd name="adj2" fmla="val 37173"/>
              <a:gd name="adj3" fmla="val 33295"/>
              <a:gd name="adj4" fmla="val 2992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8990" y="4762500"/>
            <a:ext cx="3390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学历高</a:t>
            </a:r>
            <a:endParaRPr lang="zh-CN" altLang="en-US"/>
          </a:p>
        </p:txBody>
      </p:sp>
      <p:sp>
        <p:nvSpPr>
          <p:cNvPr id="16" name="Freeform 4"/>
          <p:cNvSpPr/>
          <p:nvPr/>
        </p:nvSpPr>
        <p:spPr bwMode="auto">
          <a:xfrm>
            <a:off x="2078990" y="1803400"/>
            <a:ext cx="5236210" cy="2734310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rgbClr val="F0C939"/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086485">
              <a:lnSpc>
                <a:spcPct val="120000"/>
              </a:lnSpc>
              <a:defRPr/>
            </a:pPr>
            <a:endParaRPr lang="zh-CN" altLang="en-US" sz="1325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7816215" y="2444750"/>
            <a:ext cx="2273935" cy="1384300"/>
            <a:chOff x="12264" y="3850"/>
            <a:chExt cx="3581" cy="2180"/>
          </a:xfrm>
        </p:grpSpPr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 rot="18900000">
              <a:off x="12958" y="3964"/>
              <a:ext cx="2066" cy="2066"/>
            </a:xfrm>
            <a:prstGeom prst="rect">
              <a:avLst/>
            </a:prstGeom>
            <a:solidFill>
              <a:srgbClr val="F0C939"/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 rot="18900000">
              <a:off x="13789" y="3850"/>
              <a:ext cx="389" cy="389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13900" y="3856"/>
              <a:ext cx="149" cy="386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3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软雅黑" panose="020B0503020204020204" charset="-122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TextBox 11"/>
            <p:cNvSpPr txBox="1">
              <a:spLocks noChangeArrowheads="1"/>
            </p:cNvSpPr>
            <p:nvPr/>
          </p:nvSpPr>
          <p:spPr bwMode="auto">
            <a:xfrm flipH="1">
              <a:off x="12264" y="4557"/>
              <a:ext cx="3581" cy="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3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5%-10%</a:t>
              </a:r>
              <a:endPara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Freeform 5"/>
          <p:cNvSpPr/>
          <p:nvPr/>
        </p:nvSpPr>
        <p:spPr bwMode="auto">
          <a:xfrm flipH="1" flipV="1">
            <a:off x="5033010" y="1803400"/>
            <a:ext cx="5236210" cy="2734310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bg2"/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086485">
              <a:lnSpc>
                <a:spcPct val="120000"/>
              </a:lnSpc>
              <a:defRPr/>
            </a:pPr>
            <a:endParaRPr lang="zh-CN" altLang="en-US" sz="1325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 flipH="1">
            <a:off x="2882900" y="2765425"/>
            <a:ext cx="1069340" cy="4425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70175" y="2444750"/>
            <a:ext cx="1440180" cy="1384300"/>
            <a:chOff x="2670175" y="2444750"/>
            <a:chExt cx="1440180" cy="1384300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18900000">
              <a:off x="2739390" y="2517140"/>
              <a:ext cx="1311910" cy="1311910"/>
            </a:xfrm>
            <a:prstGeom prst="rect">
              <a:avLst/>
            </a:prstGeom>
            <a:solidFill>
              <a:srgbClr val="F0C939"/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 rot="18900000">
              <a:off x="3267075" y="2444750"/>
              <a:ext cx="247015" cy="247015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3328035" y="2448560"/>
              <a:ext cx="94615" cy="245110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1"/>
            <p:cNvSpPr txBox="1">
              <a:spLocks noChangeArrowheads="1"/>
            </p:cNvSpPr>
            <p:nvPr/>
          </p:nvSpPr>
          <p:spPr bwMode="auto">
            <a:xfrm flipH="1">
              <a:off x="2670175" y="2742565"/>
              <a:ext cx="1440180" cy="812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70%</a:t>
              </a:r>
              <a:endPara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469890" y="2444750"/>
            <a:ext cx="1440180" cy="1384300"/>
            <a:chOff x="5469890" y="2444750"/>
            <a:chExt cx="1440180" cy="1384300"/>
          </a:xfrm>
        </p:grpSpPr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 rot="18900000">
              <a:off x="5492750" y="2517140"/>
              <a:ext cx="1311910" cy="13119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bg1"/>
              </a:solidFill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8900000">
              <a:off x="6038850" y="2444750"/>
              <a:ext cx="247015" cy="247015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86485">
                <a:lnSpc>
                  <a:spcPct val="120000"/>
                </a:lnSpc>
                <a:defRPr/>
              </a:pPr>
              <a:endParaRPr lang="zh-CN" altLang="en-US" sz="132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6101080" y="2480310"/>
              <a:ext cx="94615" cy="245110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none" lIns="0" tIns="0" rIns="0" bIns="0" anchor="t" anchorCtr="0">
              <a:spAutoFit/>
            </a:bodyPr>
            <a:lstStyle>
              <a:defPPr>
                <a:defRPr lang="zh-CN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3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软雅黑" panose="020B0503020204020204" charset="-122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325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zh-CN" altLang="en-US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 flipH="1">
              <a:off x="5469890" y="2821940"/>
              <a:ext cx="1440180" cy="812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10%</a:t>
              </a:r>
              <a:endPara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810385" y="499745"/>
            <a:ext cx="6719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打出去的电话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——</a:t>
            </a:r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17849"/>
          <a:stretch>
            <a:fillRect/>
          </a:stretch>
        </p:blipFill>
        <p:spPr>
          <a:xfrm>
            <a:off x="4402301" y="2546986"/>
            <a:ext cx="7693814" cy="431074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9445" y="473174"/>
            <a:ext cx="115525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求人之道，须如白圭之治生</a:t>
            </a:r>
            <a:r>
              <a:rPr lang="zh-CN" altLang="zh-CN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，</a:t>
            </a:r>
            <a:endParaRPr lang="en-US" altLang="zh-CN" sz="6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如</a:t>
            </a:r>
            <a:r>
              <a:rPr lang="zh-CN" altLang="zh-CN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鹰隼之击物，不得不休。</a:t>
            </a:r>
            <a:r>
              <a:rPr lang="zh-CN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                                                                                         </a:t>
            </a:r>
            <a:endParaRPr lang="zh-CN" altLang="zh-C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+mn-ea"/>
            </a:endParaRPr>
          </a:p>
          <a:p>
            <a:r>
              <a:rPr lang="zh-CN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                         ——曾国藩</a:t>
            </a:r>
            <a:endParaRPr lang="zh-CN" altLang="en-US" dirty="0">
              <a:solidFill>
                <a:srgbClr val="FFFF00"/>
              </a:solidFill>
            </a:endParaRPr>
          </a:p>
          <a:p>
            <a:endParaRPr lang="zh-CN" altLang="en-US" dirty="0">
              <a:solidFill>
                <a:srgbClr val="FFFF00"/>
              </a:solidFill>
            </a:endParaRPr>
          </a:p>
          <a:p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陆家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2700"/>
            <a:ext cx="12211050" cy="68707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329055" y="1175385"/>
            <a:ext cx="59296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薪酬引人</a:t>
            </a:r>
            <a:endParaRPr lang="zh-CN" altLang="zh-CN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情感引人</a:t>
            </a:r>
            <a:endParaRPr lang="zh-CN" altLang="zh-CN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事业引人</a:t>
            </a:r>
            <a:endParaRPr lang="zh-CN" altLang="zh-CN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835150" y="4123690"/>
            <a:ext cx="202501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共收到市外高端人才简历90多份</a:t>
            </a:r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21225" y="4142740"/>
            <a:ext cx="294132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全面梳理市内所有支行行长级别以上的金融人</a:t>
            </a:r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才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07755" y="4280535"/>
            <a:ext cx="2436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共招收5名</a:t>
            </a:r>
            <a:endParaRPr lang="zh-CN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职业经理人</a:t>
            </a:r>
            <a:r>
              <a:rPr lang="zh-CN" altLang="en-US" sz="2800"/>
              <a:t> 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2216150" y="5895975"/>
            <a:ext cx="7955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为台州带来上海、杭州的先进金融技术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990090" y="1226820"/>
            <a:ext cx="1711325" cy="2448560"/>
            <a:chOff x="1083229" y="2454948"/>
            <a:chExt cx="1924051" cy="2752725"/>
          </a:xfrm>
          <a:solidFill>
            <a:srgbClr val="ECC32D"/>
          </a:solidFill>
        </p:grpSpPr>
        <p:sp>
          <p:nvSpPr>
            <p:cNvPr id="14" name="Freeform 11"/>
            <p:cNvSpPr/>
            <p:nvPr/>
          </p:nvSpPr>
          <p:spPr bwMode="auto">
            <a:xfrm>
              <a:off x="1521379" y="2454948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1083229" y="2454948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2129392" y="2454948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1370567" y="3851948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3 w 1358900"/>
                <a:gd name="connsiteY30" fmla="*/ 173232 h 1355725"/>
                <a:gd name="connsiteX31" fmla="*/ 607730 w 1358900"/>
                <a:gd name="connsiteY31" fmla="*/ 3766 h 1355725"/>
                <a:gd name="connsiteX32" fmla="*/ 634153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8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29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8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3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3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583506" y="4212279"/>
              <a:ext cx="928258" cy="72530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p>
              <a:pPr algn="ctr"/>
              <a:r>
                <a:rPr lang="en-US" altLang="zh-CN" sz="3600" b="1" dirty="0">
                  <a:solidFill>
                    <a:srgbClr val="ECC32D"/>
                  </a:solidFill>
                  <a:latin typeface="Arial Black" panose="020B0A04020102020204" pitchFamily="34" charset="0"/>
                  <a:ea typeface="方正姚体" panose="02010601030101010101" pitchFamily="2" charset="-122"/>
                </a:rPr>
                <a:t>01</a:t>
              </a:r>
              <a:endParaRPr lang="en-US" altLang="zh-CN" sz="3600" b="1" dirty="0">
                <a:solidFill>
                  <a:srgbClr val="ECC32D"/>
                </a:solidFill>
                <a:latin typeface="Arial Black" panose="020B0A0402010202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172710" y="1231265"/>
            <a:ext cx="1711325" cy="2448560"/>
            <a:chOff x="1083229" y="2454948"/>
            <a:chExt cx="1924051" cy="2752725"/>
          </a:xfrm>
          <a:solidFill>
            <a:schemeClr val="bg2">
              <a:lumMod val="90000"/>
            </a:schemeClr>
          </a:solidFill>
        </p:grpSpPr>
        <p:sp>
          <p:nvSpPr>
            <p:cNvPr id="20" name="Freeform 11"/>
            <p:cNvSpPr/>
            <p:nvPr/>
          </p:nvSpPr>
          <p:spPr bwMode="auto">
            <a:xfrm>
              <a:off x="1521379" y="2454948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1" name="Freeform 12"/>
            <p:cNvSpPr/>
            <p:nvPr/>
          </p:nvSpPr>
          <p:spPr bwMode="auto">
            <a:xfrm>
              <a:off x="1083229" y="2454948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2129392" y="2454948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 bwMode="auto">
            <a:xfrm>
              <a:off x="1370567" y="3851948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3 w 1358900"/>
                <a:gd name="connsiteY30" fmla="*/ 173232 h 1355725"/>
                <a:gd name="connsiteX31" fmla="*/ 607730 w 1358900"/>
                <a:gd name="connsiteY31" fmla="*/ 3766 h 1355725"/>
                <a:gd name="connsiteX32" fmla="*/ 634153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8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29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8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3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3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583506" y="4212279"/>
              <a:ext cx="928258" cy="72530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p>
              <a:pPr algn="ctr"/>
              <a:r>
                <a:rPr lang="en-US" altLang="zh-CN" sz="3600" b="1" dirty="0">
                  <a:solidFill>
                    <a:schemeClr val="bg2">
                      <a:lumMod val="90000"/>
                    </a:schemeClr>
                  </a:solidFill>
                  <a:latin typeface="Arial Black" panose="020B0A04020102020204" pitchFamily="34" charset="0"/>
                  <a:ea typeface="方正姚体" panose="02010601030101010101" pitchFamily="2" charset="-122"/>
                </a:rPr>
                <a:t>02</a:t>
              </a:r>
              <a:endParaRPr lang="en-US" altLang="zh-CN" sz="3600" b="1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07755" y="1231265"/>
            <a:ext cx="1711325" cy="2448560"/>
            <a:chOff x="1083229" y="2454948"/>
            <a:chExt cx="1924051" cy="2752725"/>
          </a:xfrm>
          <a:solidFill>
            <a:srgbClr val="F5D770"/>
          </a:solidFill>
        </p:grpSpPr>
        <p:sp>
          <p:nvSpPr>
            <p:cNvPr id="38" name="Freeform 11"/>
            <p:cNvSpPr/>
            <p:nvPr/>
          </p:nvSpPr>
          <p:spPr bwMode="auto">
            <a:xfrm>
              <a:off x="1521379" y="2454948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9" name="Freeform 12"/>
            <p:cNvSpPr/>
            <p:nvPr/>
          </p:nvSpPr>
          <p:spPr bwMode="auto">
            <a:xfrm>
              <a:off x="1083229" y="2454948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Freeform 13"/>
            <p:cNvSpPr/>
            <p:nvPr/>
          </p:nvSpPr>
          <p:spPr bwMode="auto">
            <a:xfrm>
              <a:off x="2129392" y="2454948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F5D77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1370567" y="3851948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3 w 1358900"/>
                <a:gd name="connsiteY30" fmla="*/ 173232 h 1355725"/>
                <a:gd name="connsiteX31" fmla="*/ 607730 w 1358900"/>
                <a:gd name="connsiteY31" fmla="*/ 3766 h 1355725"/>
                <a:gd name="connsiteX32" fmla="*/ 634153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8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29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8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3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3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583506" y="4212279"/>
              <a:ext cx="928258" cy="72530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p>
              <a:pPr algn="ctr"/>
              <a:r>
                <a:rPr lang="en-US" altLang="zh-CN" sz="3600" b="1" dirty="0">
                  <a:solidFill>
                    <a:srgbClr val="F5D770"/>
                  </a:solidFill>
                  <a:latin typeface="Arial Black" panose="020B0A04020102020204" pitchFamily="34" charset="0"/>
                  <a:ea typeface="方正姚体" panose="02010601030101010101" pitchFamily="2" charset="-122"/>
                </a:rPr>
                <a:t>03</a:t>
              </a:r>
              <a:endParaRPr lang="en-US" altLang="zh-CN" sz="3600" b="1" dirty="0">
                <a:solidFill>
                  <a:srgbClr val="F5D770"/>
                </a:solidFill>
                <a:latin typeface="Arial Black" panose="020B0A04020102020204" pitchFamily="34" charset="0"/>
                <a:ea typeface="方正姚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1125" y="1515745"/>
            <a:ext cx="4681855" cy="3206115"/>
            <a:chOff x="4502" y="2542"/>
            <a:chExt cx="3018" cy="2152"/>
          </a:xfrm>
        </p:grpSpPr>
        <p:sp>
          <p:nvSpPr>
            <p:cNvPr id="5" name="文本框 4"/>
            <p:cNvSpPr txBox="1"/>
            <p:nvPr/>
          </p:nvSpPr>
          <p:spPr>
            <a:xfrm>
              <a:off x="4893" y="3136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市场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4502" y="2542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72572" y="1600736"/>
            <a:ext cx="4681855" cy="3206115"/>
            <a:chOff x="4721" y="2504"/>
            <a:chExt cx="3018" cy="2152"/>
          </a:xfrm>
        </p:grpSpPr>
        <p:sp>
          <p:nvSpPr>
            <p:cNvPr id="8" name="文本框 7"/>
            <p:cNvSpPr txBox="1"/>
            <p:nvPr/>
          </p:nvSpPr>
          <p:spPr>
            <a:xfrm>
              <a:off x="5112" y="3136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人才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4721" y="2504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825820" y="1601100"/>
            <a:ext cx="4750113" cy="3206115"/>
            <a:chOff x="7123" y="2419"/>
            <a:chExt cx="3062" cy="2152"/>
          </a:xfrm>
        </p:grpSpPr>
        <p:sp>
          <p:nvSpPr>
            <p:cNvPr id="3" name="文本框 2"/>
            <p:cNvSpPr txBox="1"/>
            <p:nvPr/>
          </p:nvSpPr>
          <p:spPr>
            <a:xfrm>
              <a:off x="7558" y="3051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业务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7123" y="2419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466330" y="905510"/>
            <a:ext cx="43465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投资经理地毯式地寻找优质的投资标的，不是在看企业，就是在去看企业的路上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6350" y="4265930"/>
            <a:ext cx="46545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一项项业务从酝酿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到试点到落地到推广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pic>
        <p:nvPicPr>
          <p:cNvPr id="6155" name="图片 59" descr="微信图片_2018011515511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880" y="687070"/>
            <a:ext cx="5206365" cy="590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图片 58" descr="微信图片_20180115155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75" y="687071"/>
            <a:ext cx="4572000" cy="5905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901476" y="1553980"/>
            <a:ext cx="20465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开创</a:t>
            </a:r>
            <a:endParaRPr lang="zh-CN" altLang="zh-CN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24575" y="804595"/>
            <a:ext cx="6326127" cy="1248229"/>
            <a:chOff x="4224575" y="1671370"/>
            <a:chExt cx="6326127" cy="1248229"/>
          </a:xfrm>
        </p:grpSpPr>
        <p:grpSp>
          <p:nvGrpSpPr>
            <p:cNvPr id="7" name="组合 6"/>
            <p:cNvGrpSpPr/>
            <p:nvPr/>
          </p:nvGrpSpPr>
          <p:grpSpPr>
            <a:xfrm>
              <a:off x="4224575" y="1671370"/>
              <a:ext cx="6326127" cy="1248229"/>
              <a:chOff x="3426292" y="1497202"/>
              <a:chExt cx="6326127" cy="124822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951105" y="1705819"/>
                <a:ext cx="480131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第一个本土的投行业务</a:t>
                </a:r>
                <a:endParaRPr lang="zh-CN" altLang="en-US" sz="3600" dirty="0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426292" y="1497202"/>
                <a:ext cx="1248229" cy="1248229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alpha val="30000"/>
                    </a:schemeClr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Freeform 118"/>
            <p:cNvSpPr>
              <a:spLocks noEditPoints="1"/>
            </p:cNvSpPr>
            <p:nvPr/>
          </p:nvSpPr>
          <p:spPr bwMode="auto">
            <a:xfrm>
              <a:off x="4426487" y="1894178"/>
              <a:ext cx="901061" cy="801945"/>
            </a:xfrm>
            <a:custGeom>
              <a:avLst/>
              <a:gdLst>
                <a:gd name="T0" fmla="*/ 161 w 169"/>
                <a:gd name="T1" fmla="*/ 68 h 150"/>
                <a:gd name="T2" fmla="*/ 155 w 169"/>
                <a:gd name="T3" fmla="*/ 68 h 150"/>
                <a:gd name="T4" fmla="*/ 124 w 169"/>
                <a:gd name="T5" fmla="*/ 24 h 150"/>
                <a:gd name="T6" fmla="*/ 96 w 169"/>
                <a:gd name="T7" fmla="*/ 38 h 150"/>
                <a:gd name="T8" fmla="*/ 64 w 169"/>
                <a:gd name="T9" fmla="*/ 15 h 150"/>
                <a:gd name="T10" fmla="*/ 47 w 169"/>
                <a:gd name="T11" fmla="*/ 2 h 150"/>
                <a:gd name="T12" fmla="*/ 43 w 169"/>
                <a:gd name="T13" fmla="*/ 4 h 150"/>
                <a:gd name="T14" fmla="*/ 40 w 169"/>
                <a:gd name="T15" fmla="*/ 29 h 150"/>
                <a:gd name="T16" fmla="*/ 20 w 169"/>
                <a:gd name="T17" fmla="*/ 55 h 150"/>
                <a:gd name="T18" fmla="*/ 9 w 169"/>
                <a:gd name="T19" fmla="*/ 55 h 150"/>
                <a:gd name="T20" fmla="*/ 0 w 169"/>
                <a:gd name="T21" fmla="*/ 63 h 150"/>
                <a:gd name="T22" fmla="*/ 0 w 169"/>
                <a:gd name="T23" fmla="*/ 88 h 150"/>
                <a:gd name="T24" fmla="*/ 9 w 169"/>
                <a:gd name="T25" fmla="*/ 96 h 150"/>
                <a:gd name="T26" fmla="*/ 18 w 169"/>
                <a:gd name="T27" fmla="*/ 96 h 150"/>
                <a:gd name="T28" fmla="*/ 46 w 169"/>
                <a:gd name="T29" fmla="*/ 130 h 150"/>
                <a:gd name="T30" fmla="*/ 46 w 169"/>
                <a:gd name="T31" fmla="*/ 146 h 150"/>
                <a:gd name="T32" fmla="*/ 50 w 169"/>
                <a:gd name="T33" fmla="*/ 150 h 150"/>
                <a:gd name="T34" fmla="*/ 68 w 169"/>
                <a:gd name="T35" fmla="*/ 150 h 150"/>
                <a:gd name="T36" fmla="*/ 72 w 169"/>
                <a:gd name="T37" fmla="*/ 146 h 150"/>
                <a:gd name="T38" fmla="*/ 72 w 169"/>
                <a:gd name="T39" fmla="*/ 140 h 150"/>
                <a:gd name="T40" fmla="*/ 85 w 169"/>
                <a:gd name="T41" fmla="*/ 141 h 150"/>
                <a:gd name="T42" fmla="*/ 99 w 169"/>
                <a:gd name="T43" fmla="*/ 140 h 150"/>
                <a:gd name="T44" fmla="*/ 99 w 169"/>
                <a:gd name="T45" fmla="*/ 146 h 150"/>
                <a:gd name="T46" fmla="*/ 103 w 169"/>
                <a:gd name="T47" fmla="*/ 150 h 150"/>
                <a:gd name="T48" fmla="*/ 121 w 169"/>
                <a:gd name="T49" fmla="*/ 150 h 150"/>
                <a:gd name="T50" fmla="*/ 124 w 169"/>
                <a:gd name="T51" fmla="*/ 146 h 150"/>
                <a:gd name="T52" fmla="*/ 124 w 169"/>
                <a:gd name="T53" fmla="*/ 130 h 150"/>
                <a:gd name="T54" fmla="*/ 155 w 169"/>
                <a:gd name="T55" fmla="*/ 84 h 150"/>
                <a:gd name="T56" fmla="*/ 161 w 169"/>
                <a:gd name="T57" fmla="*/ 84 h 150"/>
                <a:gd name="T58" fmla="*/ 169 w 169"/>
                <a:gd name="T59" fmla="*/ 76 h 150"/>
                <a:gd name="T60" fmla="*/ 161 w 169"/>
                <a:gd name="T61" fmla="*/ 68 h 150"/>
                <a:gd name="T62" fmla="*/ 48 w 169"/>
                <a:gd name="T63" fmla="*/ 61 h 150"/>
                <a:gd name="T64" fmla="*/ 38 w 169"/>
                <a:gd name="T65" fmla="*/ 53 h 150"/>
                <a:gd name="T66" fmla="*/ 44 w 169"/>
                <a:gd name="T67" fmla="*/ 56 h 150"/>
                <a:gd name="T68" fmla="*/ 51 w 169"/>
                <a:gd name="T69" fmla="*/ 48 h 150"/>
                <a:gd name="T70" fmla="*/ 44 w 169"/>
                <a:gd name="T71" fmla="*/ 41 h 150"/>
                <a:gd name="T72" fmla="*/ 43 w 169"/>
                <a:gd name="T73" fmla="*/ 41 h 150"/>
                <a:gd name="T74" fmla="*/ 48 w 169"/>
                <a:gd name="T75" fmla="*/ 40 h 150"/>
                <a:gd name="T76" fmla="*/ 58 w 169"/>
                <a:gd name="T77" fmla="*/ 50 h 150"/>
                <a:gd name="T78" fmla="*/ 48 w 169"/>
                <a:gd name="T79" fmla="*/ 6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50">
                  <a:moveTo>
                    <a:pt x="161" y="68"/>
                  </a:moveTo>
                  <a:cubicBezTo>
                    <a:pt x="155" y="68"/>
                    <a:pt x="155" y="68"/>
                    <a:pt x="155" y="68"/>
                  </a:cubicBezTo>
                  <a:cubicBezTo>
                    <a:pt x="152" y="49"/>
                    <a:pt x="140" y="34"/>
                    <a:pt x="124" y="24"/>
                  </a:cubicBezTo>
                  <a:cubicBezTo>
                    <a:pt x="117" y="32"/>
                    <a:pt x="108" y="38"/>
                    <a:pt x="96" y="38"/>
                  </a:cubicBezTo>
                  <a:cubicBezTo>
                    <a:pt x="81" y="38"/>
                    <a:pt x="69" y="28"/>
                    <a:pt x="64" y="15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5" y="0"/>
                    <a:pt x="43" y="1"/>
                    <a:pt x="43" y="4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1" y="36"/>
                    <a:pt x="24" y="45"/>
                    <a:pt x="20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4" y="55"/>
                    <a:pt x="0" y="58"/>
                    <a:pt x="0" y="63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4" y="96"/>
                    <a:pt x="9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3" y="110"/>
                    <a:pt x="33" y="122"/>
                    <a:pt x="46" y="130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48"/>
                    <a:pt x="48" y="150"/>
                    <a:pt x="50" y="150"/>
                  </a:cubicBezTo>
                  <a:cubicBezTo>
                    <a:pt x="68" y="150"/>
                    <a:pt x="68" y="150"/>
                    <a:pt x="68" y="150"/>
                  </a:cubicBezTo>
                  <a:cubicBezTo>
                    <a:pt x="70" y="150"/>
                    <a:pt x="72" y="148"/>
                    <a:pt x="72" y="146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6" y="141"/>
                    <a:pt x="81" y="141"/>
                    <a:pt x="85" y="141"/>
                  </a:cubicBezTo>
                  <a:cubicBezTo>
                    <a:pt x="90" y="141"/>
                    <a:pt x="95" y="141"/>
                    <a:pt x="99" y="140"/>
                  </a:cubicBezTo>
                  <a:cubicBezTo>
                    <a:pt x="99" y="146"/>
                    <a:pt x="99" y="146"/>
                    <a:pt x="99" y="146"/>
                  </a:cubicBezTo>
                  <a:cubicBezTo>
                    <a:pt x="99" y="148"/>
                    <a:pt x="101" y="150"/>
                    <a:pt x="103" y="150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23" y="150"/>
                    <a:pt x="124" y="148"/>
                    <a:pt x="124" y="146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41" y="120"/>
                    <a:pt x="153" y="103"/>
                    <a:pt x="155" y="84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5" y="84"/>
                    <a:pt x="169" y="81"/>
                    <a:pt x="169" y="76"/>
                  </a:cubicBezTo>
                  <a:cubicBezTo>
                    <a:pt x="169" y="72"/>
                    <a:pt x="165" y="68"/>
                    <a:pt x="161" y="68"/>
                  </a:cubicBezTo>
                  <a:close/>
                  <a:moveTo>
                    <a:pt x="48" y="61"/>
                  </a:moveTo>
                  <a:cubicBezTo>
                    <a:pt x="43" y="61"/>
                    <a:pt x="39" y="57"/>
                    <a:pt x="38" y="53"/>
                  </a:cubicBezTo>
                  <a:cubicBezTo>
                    <a:pt x="39" y="55"/>
                    <a:pt x="41" y="56"/>
                    <a:pt x="44" y="56"/>
                  </a:cubicBezTo>
                  <a:cubicBezTo>
                    <a:pt x="48" y="56"/>
                    <a:pt x="51" y="52"/>
                    <a:pt x="51" y="48"/>
                  </a:cubicBezTo>
                  <a:cubicBezTo>
                    <a:pt x="51" y="44"/>
                    <a:pt x="48" y="41"/>
                    <a:pt x="44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0"/>
                    <a:pt x="46" y="40"/>
                    <a:pt x="48" y="40"/>
                  </a:cubicBezTo>
                  <a:cubicBezTo>
                    <a:pt x="54" y="40"/>
                    <a:pt x="58" y="44"/>
                    <a:pt x="58" y="50"/>
                  </a:cubicBezTo>
                  <a:cubicBezTo>
                    <a:pt x="58" y="56"/>
                    <a:pt x="54" y="61"/>
                    <a:pt x="48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19"/>
            <p:cNvSpPr>
              <a:spLocks noEditPoints="1"/>
            </p:cNvSpPr>
            <p:nvPr/>
          </p:nvSpPr>
          <p:spPr bwMode="auto">
            <a:xfrm>
              <a:off x="4811690" y="1783799"/>
              <a:ext cx="261308" cy="261308"/>
            </a:xfrm>
            <a:custGeom>
              <a:avLst/>
              <a:gdLst>
                <a:gd name="T0" fmla="*/ 24 w 49"/>
                <a:gd name="T1" fmla="*/ 0 h 49"/>
                <a:gd name="T2" fmla="*/ 0 w 49"/>
                <a:gd name="T3" fmla="*/ 25 h 49"/>
                <a:gd name="T4" fmla="*/ 24 w 49"/>
                <a:gd name="T5" fmla="*/ 49 h 49"/>
                <a:gd name="T6" fmla="*/ 49 w 49"/>
                <a:gd name="T7" fmla="*/ 25 h 49"/>
                <a:gd name="T8" fmla="*/ 24 w 49"/>
                <a:gd name="T9" fmla="*/ 0 h 49"/>
                <a:gd name="T10" fmla="*/ 26 w 49"/>
                <a:gd name="T11" fmla="*/ 37 h 49"/>
                <a:gd name="T12" fmla="*/ 26 w 49"/>
                <a:gd name="T13" fmla="*/ 41 h 49"/>
                <a:gd name="T14" fmla="*/ 21 w 49"/>
                <a:gd name="T15" fmla="*/ 41 h 49"/>
                <a:gd name="T16" fmla="*/ 21 w 49"/>
                <a:gd name="T17" fmla="*/ 37 h 49"/>
                <a:gd name="T18" fmla="*/ 13 w 49"/>
                <a:gd name="T19" fmla="*/ 36 h 49"/>
                <a:gd name="T20" fmla="*/ 15 w 49"/>
                <a:gd name="T21" fmla="*/ 30 h 49"/>
                <a:gd name="T22" fmla="*/ 23 w 49"/>
                <a:gd name="T23" fmla="*/ 32 h 49"/>
                <a:gd name="T24" fmla="*/ 26 w 49"/>
                <a:gd name="T25" fmla="*/ 30 h 49"/>
                <a:gd name="T26" fmla="*/ 22 w 49"/>
                <a:gd name="T27" fmla="*/ 27 h 49"/>
                <a:gd name="T28" fmla="*/ 14 w 49"/>
                <a:gd name="T29" fmla="*/ 19 h 49"/>
                <a:gd name="T30" fmla="*/ 21 w 49"/>
                <a:gd name="T31" fmla="*/ 12 h 49"/>
                <a:gd name="T32" fmla="*/ 21 w 49"/>
                <a:gd name="T33" fmla="*/ 8 h 49"/>
                <a:gd name="T34" fmla="*/ 26 w 49"/>
                <a:gd name="T35" fmla="*/ 8 h 49"/>
                <a:gd name="T36" fmla="*/ 26 w 49"/>
                <a:gd name="T37" fmla="*/ 11 h 49"/>
                <a:gd name="T38" fmla="*/ 33 w 49"/>
                <a:gd name="T39" fmla="*/ 13 h 49"/>
                <a:gd name="T40" fmla="*/ 32 w 49"/>
                <a:gd name="T41" fmla="*/ 18 h 49"/>
                <a:gd name="T42" fmla="*/ 25 w 49"/>
                <a:gd name="T43" fmla="*/ 17 h 49"/>
                <a:gd name="T44" fmla="*/ 22 w 49"/>
                <a:gd name="T45" fmla="*/ 19 h 49"/>
                <a:gd name="T46" fmla="*/ 27 w 49"/>
                <a:gd name="T47" fmla="*/ 22 h 49"/>
                <a:gd name="T48" fmla="*/ 35 w 49"/>
                <a:gd name="T49" fmla="*/ 29 h 49"/>
                <a:gd name="T50" fmla="*/ 26 w 49"/>
                <a:gd name="T51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4" y="49"/>
                  </a:cubicBezTo>
                  <a:cubicBezTo>
                    <a:pt x="38" y="49"/>
                    <a:pt x="49" y="38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  <a:close/>
                  <a:moveTo>
                    <a:pt x="26" y="37"/>
                  </a:moveTo>
                  <a:cubicBezTo>
                    <a:pt x="26" y="41"/>
                    <a:pt x="26" y="41"/>
                    <a:pt x="26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8" y="37"/>
                    <a:pt x="15" y="37"/>
                    <a:pt x="13" y="3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7" y="31"/>
                    <a:pt x="20" y="32"/>
                    <a:pt x="23" y="32"/>
                  </a:cubicBezTo>
                  <a:cubicBezTo>
                    <a:pt x="25" y="32"/>
                    <a:pt x="26" y="31"/>
                    <a:pt x="26" y="30"/>
                  </a:cubicBezTo>
                  <a:cubicBezTo>
                    <a:pt x="26" y="29"/>
                    <a:pt x="25" y="28"/>
                    <a:pt x="22" y="27"/>
                  </a:cubicBezTo>
                  <a:cubicBezTo>
                    <a:pt x="17" y="26"/>
                    <a:pt x="14" y="23"/>
                    <a:pt x="14" y="19"/>
                  </a:cubicBezTo>
                  <a:cubicBezTo>
                    <a:pt x="14" y="16"/>
                    <a:pt x="16" y="13"/>
                    <a:pt x="21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0" y="11"/>
                    <a:pt x="32" y="12"/>
                    <a:pt x="33" y="13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1" y="18"/>
                    <a:pt x="28" y="17"/>
                    <a:pt x="25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2" y="20"/>
                    <a:pt x="23" y="20"/>
                    <a:pt x="27" y="22"/>
                  </a:cubicBezTo>
                  <a:cubicBezTo>
                    <a:pt x="32" y="23"/>
                    <a:pt x="35" y="26"/>
                    <a:pt x="35" y="29"/>
                  </a:cubicBezTo>
                  <a:cubicBezTo>
                    <a:pt x="35" y="33"/>
                    <a:pt x="32" y="36"/>
                    <a:pt x="26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224575" y="2453360"/>
            <a:ext cx="7194093" cy="1248229"/>
            <a:chOff x="4224575" y="3320135"/>
            <a:chExt cx="7194093" cy="1248229"/>
          </a:xfrm>
        </p:grpSpPr>
        <p:grpSp>
          <p:nvGrpSpPr>
            <p:cNvPr id="31" name="组合 30"/>
            <p:cNvGrpSpPr/>
            <p:nvPr/>
          </p:nvGrpSpPr>
          <p:grpSpPr>
            <a:xfrm>
              <a:off x="4224575" y="3320135"/>
              <a:ext cx="7194093" cy="1248229"/>
              <a:chOff x="3426292" y="1497202"/>
              <a:chExt cx="7194093" cy="1248229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4951105" y="1705819"/>
                <a:ext cx="5669280" cy="6451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第一个本土</a:t>
                </a:r>
                <a:r>
                  <a:rPr lang="zh-CN" altLang="zh-CN" sz="3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的</a:t>
                </a:r>
                <a:r>
                  <a:rPr lang="zh-CN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融资租赁公司</a:t>
                </a:r>
                <a:endParaRPr lang="zh-CN" altLang="en-US" sz="3600" dirty="0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426292" y="1497202"/>
                <a:ext cx="1248229" cy="1248229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alpha val="30000"/>
                    </a:schemeClr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4364858" y="3497994"/>
              <a:ext cx="1024317" cy="707846"/>
              <a:chOff x="10450211" y="424268"/>
              <a:chExt cx="1232202" cy="851503"/>
            </a:xfrm>
            <a:solidFill>
              <a:schemeClr val="bg1"/>
            </a:solidFill>
          </p:grpSpPr>
          <p:sp>
            <p:nvSpPr>
              <p:cNvPr id="43" name="Freeform 113"/>
              <p:cNvSpPr>
                <a:spLocks noEditPoints="1"/>
              </p:cNvSpPr>
              <p:nvPr/>
            </p:nvSpPr>
            <p:spPr bwMode="auto">
              <a:xfrm>
                <a:off x="10450211" y="424268"/>
                <a:ext cx="952873" cy="741124"/>
              </a:xfrm>
              <a:custGeom>
                <a:avLst/>
                <a:gdLst>
                  <a:gd name="T0" fmla="*/ 167 w 179"/>
                  <a:gd name="T1" fmla="*/ 5 h 139"/>
                  <a:gd name="T2" fmla="*/ 160 w 179"/>
                  <a:gd name="T3" fmla="*/ 1 h 139"/>
                  <a:gd name="T4" fmla="*/ 42 w 179"/>
                  <a:gd name="T5" fmla="*/ 40 h 139"/>
                  <a:gd name="T6" fmla="*/ 77 w 179"/>
                  <a:gd name="T7" fmla="*/ 40 h 139"/>
                  <a:gd name="T8" fmla="*/ 142 w 179"/>
                  <a:gd name="T9" fmla="*/ 18 h 139"/>
                  <a:gd name="T10" fmla="*/ 164 w 179"/>
                  <a:gd name="T11" fmla="*/ 29 h 139"/>
                  <a:gd name="T12" fmla="*/ 167 w 179"/>
                  <a:gd name="T13" fmla="*/ 40 h 139"/>
                  <a:gd name="T14" fmla="*/ 179 w 179"/>
                  <a:gd name="T15" fmla="*/ 40 h 139"/>
                  <a:gd name="T16" fmla="*/ 167 w 179"/>
                  <a:gd name="T17" fmla="*/ 5 h 139"/>
                  <a:gd name="T18" fmla="*/ 1 w 179"/>
                  <a:gd name="T19" fmla="*/ 60 h 139"/>
                  <a:gd name="T20" fmla="*/ 27 w 179"/>
                  <a:gd name="T21" fmla="*/ 139 h 139"/>
                  <a:gd name="T22" fmla="*/ 27 w 179"/>
                  <a:gd name="T23" fmla="*/ 105 h 139"/>
                  <a:gd name="T24" fmla="*/ 18 w 179"/>
                  <a:gd name="T25" fmla="*/ 77 h 139"/>
                  <a:gd name="T26" fmla="*/ 27 w 179"/>
                  <a:gd name="T27" fmla="*/ 66 h 139"/>
                  <a:gd name="T28" fmla="*/ 27 w 179"/>
                  <a:gd name="T29" fmla="*/ 52 h 139"/>
                  <a:gd name="T30" fmla="*/ 31 w 179"/>
                  <a:gd name="T31" fmla="*/ 43 h 139"/>
                  <a:gd name="T32" fmla="*/ 5 w 179"/>
                  <a:gd name="T33" fmla="*/ 52 h 139"/>
                  <a:gd name="T34" fmla="*/ 1 w 179"/>
                  <a:gd name="T35" fmla="*/ 6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9" h="139">
                    <a:moveTo>
                      <a:pt x="167" y="5"/>
                    </a:moveTo>
                    <a:cubicBezTo>
                      <a:pt x="166" y="2"/>
                      <a:pt x="163" y="0"/>
                      <a:pt x="160" y="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7" y="26"/>
                      <a:pt x="155" y="30"/>
                      <a:pt x="164" y="29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79" y="40"/>
                      <a:pt x="179" y="40"/>
                      <a:pt x="179" y="40"/>
                    </a:cubicBezTo>
                    <a:lnTo>
                      <a:pt x="167" y="5"/>
                    </a:lnTo>
                    <a:close/>
                    <a:moveTo>
                      <a:pt x="1" y="60"/>
                    </a:moveTo>
                    <a:cubicBezTo>
                      <a:pt x="27" y="139"/>
                      <a:pt x="27" y="139"/>
                      <a:pt x="27" y="139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22" y="75"/>
                      <a:pt x="25" y="71"/>
                      <a:pt x="27" y="66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49"/>
                      <a:pt x="28" y="46"/>
                      <a:pt x="31" y="4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" y="53"/>
                      <a:pt x="0" y="57"/>
                      <a:pt x="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14"/>
              <p:cNvSpPr>
                <a:spLocks noEditPoints="1"/>
              </p:cNvSpPr>
              <p:nvPr/>
            </p:nvSpPr>
            <p:spPr bwMode="auto">
              <a:xfrm>
                <a:off x="10630423" y="669808"/>
                <a:ext cx="932599" cy="601459"/>
              </a:xfrm>
              <a:custGeom>
                <a:avLst/>
                <a:gdLst>
                  <a:gd name="T0" fmla="*/ 141 w 175"/>
                  <a:gd name="T1" fmla="*/ 46 h 113"/>
                  <a:gd name="T2" fmla="*/ 131 w 175"/>
                  <a:gd name="T3" fmla="*/ 56 h 113"/>
                  <a:gd name="T4" fmla="*/ 141 w 175"/>
                  <a:gd name="T5" fmla="*/ 66 h 113"/>
                  <a:gd name="T6" fmla="*/ 151 w 175"/>
                  <a:gd name="T7" fmla="*/ 56 h 113"/>
                  <a:gd name="T8" fmla="*/ 141 w 175"/>
                  <a:gd name="T9" fmla="*/ 46 h 113"/>
                  <a:gd name="T10" fmla="*/ 34 w 175"/>
                  <a:gd name="T11" fmla="*/ 46 h 113"/>
                  <a:gd name="T12" fmla="*/ 24 w 175"/>
                  <a:gd name="T13" fmla="*/ 56 h 113"/>
                  <a:gd name="T14" fmla="*/ 34 w 175"/>
                  <a:gd name="T15" fmla="*/ 66 h 113"/>
                  <a:gd name="T16" fmla="*/ 44 w 175"/>
                  <a:gd name="T17" fmla="*/ 56 h 113"/>
                  <a:gd name="T18" fmla="*/ 34 w 175"/>
                  <a:gd name="T19" fmla="*/ 46 h 113"/>
                  <a:gd name="T20" fmla="*/ 87 w 175"/>
                  <a:gd name="T21" fmla="*/ 19 h 113"/>
                  <a:gd name="T22" fmla="*/ 55 w 175"/>
                  <a:gd name="T23" fmla="*/ 56 h 113"/>
                  <a:gd name="T24" fmla="*/ 87 w 175"/>
                  <a:gd name="T25" fmla="*/ 93 h 113"/>
                  <a:gd name="T26" fmla="*/ 120 w 175"/>
                  <a:gd name="T27" fmla="*/ 56 h 113"/>
                  <a:gd name="T28" fmla="*/ 87 w 175"/>
                  <a:gd name="T29" fmla="*/ 19 h 113"/>
                  <a:gd name="T30" fmla="*/ 91 w 175"/>
                  <a:gd name="T31" fmla="*/ 73 h 113"/>
                  <a:gd name="T32" fmla="*/ 91 w 175"/>
                  <a:gd name="T33" fmla="*/ 78 h 113"/>
                  <a:gd name="T34" fmla="*/ 84 w 175"/>
                  <a:gd name="T35" fmla="*/ 78 h 113"/>
                  <a:gd name="T36" fmla="*/ 84 w 175"/>
                  <a:gd name="T37" fmla="*/ 73 h 113"/>
                  <a:gd name="T38" fmla="*/ 73 w 175"/>
                  <a:gd name="T39" fmla="*/ 71 h 113"/>
                  <a:gd name="T40" fmla="*/ 75 w 175"/>
                  <a:gd name="T41" fmla="*/ 63 h 113"/>
                  <a:gd name="T42" fmla="*/ 85 w 175"/>
                  <a:gd name="T43" fmla="*/ 66 h 113"/>
                  <a:gd name="T44" fmla="*/ 91 w 175"/>
                  <a:gd name="T45" fmla="*/ 63 h 113"/>
                  <a:gd name="T46" fmla="*/ 84 w 175"/>
                  <a:gd name="T47" fmla="*/ 59 h 113"/>
                  <a:gd name="T48" fmla="*/ 73 w 175"/>
                  <a:gd name="T49" fmla="*/ 49 h 113"/>
                  <a:gd name="T50" fmla="*/ 84 w 175"/>
                  <a:gd name="T51" fmla="*/ 39 h 113"/>
                  <a:gd name="T52" fmla="*/ 84 w 175"/>
                  <a:gd name="T53" fmla="*/ 34 h 113"/>
                  <a:gd name="T54" fmla="*/ 91 w 175"/>
                  <a:gd name="T55" fmla="*/ 34 h 113"/>
                  <a:gd name="T56" fmla="*/ 91 w 175"/>
                  <a:gd name="T57" fmla="*/ 39 h 113"/>
                  <a:gd name="T58" fmla="*/ 100 w 175"/>
                  <a:gd name="T59" fmla="*/ 40 h 113"/>
                  <a:gd name="T60" fmla="*/ 98 w 175"/>
                  <a:gd name="T61" fmla="*/ 48 h 113"/>
                  <a:gd name="T62" fmla="*/ 89 w 175"/>
                  <a:gd name="T63" fmla="*/ 46 h 113"/>
                  <a:gd name="T64" fmla="*/ 84 w 175"/>
                  <a:gd name="T65" fmla="*/ 48 h 113"/>
                  <a:gd name="T66" fmla="*/ 91 w 175"/>
                  <a:gd name="T67" fmla="*/ 52 h 113"/>
                  <a:gd name="T68" fmla="*/ 102 w 175"/>
                  <a:gd name="T69" fmla="*/ 62 h 113"/>
                  <a:gd name="T70" fmla="*/ 91 w 175"/>
                  <a:gd name="T71" fmla="*/ 73 h 113"/>
                  <a:gd name="T72" fmla="*/ 128 w 175"/>
                  <a:gd name="T73" fmla="*/ 113 h 113"/>
                  <a:gd name="T74" fmla="*/ 6 w 175"/>
                  <a:gd name="T75" fmla="*/ 113 h 113"/>
                  <a:gd name="T76" fmla="*/ 0 w 175"/>
                  <a:gd name="T77" fmla="*/ 107 h 113"/>
                  <a:gd name="T78" fmla="*/ 0 w 175"/>
                  <a:gd name="T79" fmla="*/ 6 h 113"/>
                  <a:gd name="T80" fmla="*/ 6 w 175"/>
                  <a:gd name="T81" fmla="*/ 0 h 113"/>
                  <a:gd name="T82" fmla="*/ 169 w 175"/>
                  <a:gd name="T83" fmla="*/ 0 h 113"/>
                  <a:gd name="T84" fmla="*/ 175 w 175"/>
                  <a:gd name="T85" fmla="*/ 6 h 113"/>
                  <a:gd name="T86" fmla="*/ 175 w 175"/>
                  <a:gd name="T87" fmla="*/ 67 h 113"/>
                  <a:gd name="T88" fmla="*/ 164 w 175"/>
                  <a:gd name="T89" fmla="*/ 67 h 113"/>
                  <a:gd name="T90" fmla="*/ 164 w 175"/>
                  <a:gd name="T91" fmla="*/ 28 h 113"/>
                  <a:gd name="T92" fmla="*/ 147 w 175"/>
                  <a:gd name="T93" fmla="*/ 11 h 113"/>
                  <a:gd name="T94" fmla="*/ 27 w 175"/>
                  <a:gd name="T95" fmla="*/ 11 h 113"/>
                  <a:gd name="T96" fmla="*/ 11 w 175"/>
                  <a:gd name="T97" fmla="*/ 28 h 113"/>
                  <a:gd name="T98" fmla="*/ 11 w 175"/>
                  <a:gd name="T99" fmla="*/ 86 h 113"/>
                  <a:gd name="T100" fmla="*/ 27 w 175"/>
                  <a:gd name="T101" fmla="*/ 102 h 113"/>
                  <a:gd name="T102" fmla="*/ 129 w 175"/>
                  <a:gd name="T103" fmla="*/ 102 h 113"/>
                  <a:gd name="T104" fmla="*/ 127 w 175"/>
                  <a:gd name="T105" fmla="*/ 109 h 113"/>
                  <a:gd name="T106" fmla="*/ 128 w 175"/>
                  <a:gd name="T10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5" h="113">
                    <a:moveTo>
                      <a:pt x="141" y="46"/>
                    </a:moveTo>
                    <a:cubicBezTo>
                      <a:pt x="136" y="46"/>
                      <a:pt x="131" y="51"/>
                      <a:pt x="131" y="56"/>
                    </a:cubicBezTo>
                    <a:cubicBezTo>
                      <a:pt x="131" y="62"/>
                      <a:pt x="136" y="66"/>
                      <a:pt x="141" y="66"/>
                    </a:cubicBezTo>
                    <a:cubicBezTo>
                      <a:pt x="147" y="66"/>
                      <a:pt x="151" y="62"/>
                      <a:pt x="151" y="56"/>
                    </a:cubicBezTo>
                    <a:cubicBezTo>
                      <a:pt x="151" y="51"/>
                      <a:pt x="147" y="46"/>
                      <a:pt x="141" y="46"/>
                    </a:cubicBezTo>
                    <a:close/>
                    <a:moveTo>
                      <a:pt x="34" y="46"/>
                    </a:moveTo>
                    <a:cubicBezTo>
                      <a:pt x="28" y="46"/>
                      <a:pt x="24" y="51"/>
                      <a:pt x="24" y="56"/>
                    </a:cubicBezTo>
                    <a:cubicBezTo>
                      <a:pt x="24" y="62"/>
                      <a:pt x="28" y="66"/>
                      <a:pt x="34" y="66"/>
                    </a:cubicBezTo>
                    <a:cubicBezTo>
                      <a:pt x="39" y="66"/>
                      <a:pt x="44" y="62"/>
                      <a:pt x="44" y="56"/>
                    </a:cubicBezTo>
                    <a:cubicBezTo>
                      <a:pt x="44" y="51"/>
                      <a:pt x="39" y="46"/>
                      <a:pt x="34" y="46"/>
                    </a:cubicBezTo>
                    <a:close/>
                    <a:moveTo>
                      <a:pt x="87" y="19"/>
                    </a:moveTo>
                    <a:cubicBezTo>
                      <a:pt x="69" y="19"/>
                      <a:pt x="55" y="36"/>
                      <a:pt x="55" y="56"/>
                    </a:cubicBezTo>
                    <a:cubicBezTo>
                      <a:pt x="55" y="77"/>
                      <a:pt x="69" y="93"/>
                      <a:pt x="87" y="93"/>
                    </a:cubicBezTo>
                    <a:cubicBezTo>
                      <a:pt x="106" y="93"/>
                      <a:pt x="120" y="77"/>
                      <a:pt x="120" y="56"/>
                    </a:cubicBezTo>
                    <a:cubicBezTo>
                      <a:pt x="120" y="36"/>
                      <a:pt x="106" y="19"/>
                      <a:pt x="87" y="19"/>
                    </a:cubicBezTo>
                    <a:close/>
                    <a:moveTo>
                      <a:pt x="91" y="73"/>
                    </a:moveTo>
                    <a:cubicBezTo>
                      <a:pt x="91" y="78"/>
                      <a:pt x="91" y="78"/>
                      <a:pt x="91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73"/>
                      <a:pt x="84" y="73"/>
                      <a:pt x="84" y="73"/>
                    </a:cubicBezTo>
                    <a:cubicBezTo>
                      <a:pt x="79" y="73"/>
                      <a:pt x="75" y="72"/>
                      <a:pt x="73" y="71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8" y="65"/>
                      <a:pt x="81" y="66"/>
                      <a:pt x="85" y="66"/>
                    </a:cubicBezTo>
                    <a:cubicBezTo>
                      <a:pt x="89" y="66"/>
                      <a:pt x="91" y="65"/>
                      <a:pt x="91" y="63"/>
                    </a:cubicBezTo>
                    <a:cubicBezTo>
                      <a:pt x="91" y="62"/>
                      <a:pt x="89" y="61"/>
                      <a:pt x="84" y="59"/>
                    </a:cubicBezTo>
                    <a:cubicBezTo>
                      <a:pt x="78" y="57"/>
                      <a:pt x="73" y="55"/>
                      <a:pt x="73" y="49"/>
                    </a:cubicBezTo>
                    <a:cubicBezTo>
                      <a:pt x="73" y="44"/>
                      <a:pt x="77" y="40"/>
                      <a:pt x="84" y="39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91" y="34"/>
                      <a:pt x="91" y="34"/>
                      <a:pt x="91" y="34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5" y="39"/>
                      <a:pt x="98" y="39"/>
                      <a:pt x="100" y="40"/>
                    </a:cubicBezTo>
                    <a:cubicBezTo>
                      <a:pt x="98" y="48"/>
                      <a:pt x="98" y="48"/>
                      <a:pt x="98" y="48"/>
                    </a:cubicBezTo>
                    <a:cubicBezTo>
                      <a:pt x="96" y="47"/>
                      <a:pt x="93" y="46"/>
                      <a:pt x="89" y="46"/>
                    </a:cubicBezTo>
                    <a:cubicBezTo>
                      <a:pt x="85" y="46"/>
                      <a:pt x="84" y="47"/>
                      <a:pt x="84" y="48"/>
                    </a:cubicBezTo>
                    <a:cubicBezTo>
                      <a:pt x="84" y="49"/>
                      <a:pt x="86" y="50"/>
                      <a:pt x="91" y="52"/>
                    </a:cubicBezTo>
                    <a:cubicBezTo>
                      <a:pt x="99" y="54"/>
                      <a:pt x="102" y="57"/>
                      <a:pt x="102" y="62"/>
                    </a:cubicBezTo>
                    <a:cubicBezTo>
                      <a:pt x="102" y="67"/>
                      <a:pt x="98" y="72"/>
                      <a:pt x="91" y="73"/>
                    </a:cubicBezTo>
                    <a:close/>
                    <a:moveTo>
                      <a:pt x="128" y="113"/>
                    </a:moveTo>
                    <a:cubicBezTo>
                      <a:pt x="6" y="113"/>
                      <a:pt x="6" y="113"/>
                      <a:pt x="6" y="113"/>
                    </a:cubicBezTo>
                    <a:cubicBezTo>
                      <a:pt x="3" y="113"/>
                      <a:pt x="0" y="110"/>
                      <a:pt x="0" y="10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72" y="0"/>
                      <a:pt x="175" y="3"/>
                      <a:pt x="175" y="6"/>
                    </a:cubicBezTo>
                    <a:cubicBezTo>
                      <a:pt x="175" y="67"/>
                      <a:pt x="175" y="67"/>
                      <a:pt x="175" y="67"/>
                    </a:cubicBezTo>
                    <a:cubicBezTo>
                      <a:pt x="164" y="67"/>
                      <a:pt x="164" y="67"/>
                      <a:pt x="164" y="67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56" y="27"/>
                      <a:pt x="149" y="20"/>
                      <a:pt x="14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20"/>
                      <a:pt x="19" y="26"/>
                      <a:pt x="11" y="28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9" y="87"/>
                      <a:pt x="26" y="94"/>
                      <a:pt x="27" y="102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128" y="104"/>
                      <a:pt x="127" y="106"/>
                      <a:pt x="127" y="109"/>
                    </a:cubicBezTo>
                    <a:cubicBezTo>
                      <a:pt x="127" y="110"/>
                      <a:pt x="127" y="112"/>
                      <a:pt x="128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15"/>
              <p:cNvSpPr/>
              <p:nvPr/>
            </p:nvSpPr>
            <p:spPr bwMode="auto">
              <a:xfrm>
                <a:off x="11344515" y="1057264"/>
                <a:ext cx="337898" cy="58569"/>
              </a:xfrm>
              <a:custGeom>
                <a:avLst/>
                <a:gdLst>
                  <a:gd name="T0" fmla="*/ 6 w 63"/>
                  <a:gd name="T1" fmla="*/ 11 h 11"/>
                  <a:gd name="T2" fmla="*/ 0 w 63"/>
                  <a:gd name="T3" fmla="*/ 5 h 11"/>
                  <a:gd name="T4" fmla="*/ 0 w 63"/>
                  <a:gd name="T5" fmla="*/ 5 h 11"/>
                  <a:gd name="T6" fmla="*/ 6 w 63"/>
                  <a:gd name="T7" fmla="*/ 0 h 11"/>
                  <a:gd name="T8" fmla="*/ 6 w 63"/>
                  <a:gd name="T9" fmla="*/ 0 h 11"/>
                  <a:gd name="T10" fmla="*/ 58 w 63"/>
                  <a:gd name="T11" fmla="*/ 0 h 11"/>
                  <a:gd name="T12" fmla="*/ 63 w 63"/>
                  <a:gd name="T13" fmla="*/ 5 h 11"/>
                  <a:gd name="T14" fmla="*/ 63 w 63"/>
                  <a:gd name="T15" fmla="*/ 5 h 11"/>
                  <a:gd name="T16" fmla="*/ 58 w 63"/>
                  <a:gd name="T17" fmla="*/ 11 h 11"/>
                  <a:gd name="T18" fmla="*/ 58 w 63"/>
                  <a:gd name="T19" fmla="*/ 11 h 11"/>
                  <a:gd name="T20" fmla="*/ 6 w 63"/>
                  <a:gd name="T2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1">
                    <a:moveTo>
                      <a:pt x="6" y="11"/>
                    </a:moveTo>
                    <a:cubicBezTo>
                      <a:pt x="3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8"/>
                      <a:pt x="61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" y="11"/>
                      <a:pt x="6" y="11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16"/>
              <p:cNvSpPr/>
              <p:nvPr/>
            </p:nvSpPr>
            <p:spPr bwMode="auto">
              <a:xfrm>
                <a:off x="11335504" y="1138360"/>
                <a:ext cx="335646" cy="58569"/>
              </a:xfrm>
              <a:custGeom>
                <a:avLst/>
                <a:gdLst>
                  <a:gd name="T0" fmla="*/ 5 w 63"/>
                  <a:gd name="T1" fmla="*/ 11 h 11"/>
                  <a:gd name="T2" fmla="*/ 0 w 63"/>
                  <a:gd name="T3" fmla="*/ 6 h 11"/>
                  <a:gd name="T4" fmla="*/ 0 w 63"/>
                  <a:gd name="T5" fmla="*/ 6 h 11"/>
                  <a:gd name="T6" fmla="*/ 5 w 63"/>
                  <a:gd name="T7" fmla="*/ 0 h 11"/>
                  <a:gd name="T8" fmla="*/ 5 w 63"/>
                  <a:gd name="T9" fmla="*/ 0 h 11"/>
                  <a:gd name="T10" fmla="*/ 58 w 63"/>
                  <a:gd name="T11" fmla="*/ 0 h 11"/>
                  <a:gd name="T12" fmla="*/ 63 w 63"/>
                  <a:gd name="T13" fmla="*/ 6 h 11"/>
                  <a:gd name="T14" fmla="*/ 63 w 63"/>
                  <a:gd name="T15" fmla="*/ 6 h 11"/>
                  <a:gd name="T16" fmla="*/ 58 w 63"/>
                  <a:gd name="T17" fmla="*/ 11 h 11"/>
                  <a:gd name="T18" fmla="*/ 58 w 63"/>
                  <a:gd name="T19" fmla="*/ 11 h 11"/>
                  <a:gd name="T20" fmla="*/ 5 w 63"/>
                  <a:gd name="T2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1">
                    <a:moveTo>
                      <a:pt x="5" y="11"/>
                    </a:moveTo>
                    <a:cubicBezTo>
                      <a:pt x="2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6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8"/>
                      <a:pt x="61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" y="11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117"/>
              <p:cNvSpPr/>
              <p:nvPr/>
            </p:nvSpPr>
            <p:spPr bwMode="auto">
              <a:xfrm>
                <a:off x="11340010" y="1217202"/>
                <a:ext cx="335646" cy="58569"/>
              </a:xfrm>
              <a:custGeom>
                <a:avLst/>
                <a:gdLst>
                  <a:gd name="T0" fmla="*/ 6 w 63"/>
                  <a:gd name="T1" fmla="*/ 11 h 11"/>
                  <a:gd name="T2" fmla="*/ 0 w 63"/>
                  <a:gd name="T3" fmla="*/ 6 h 11"/>
                  <a:gd name="T4" fmla="*/ 0 w 63"/>
                  <a:gd name="T5" fmla="*/ 6 h 11"/>
                  <a:gd name="T6" fmla="*/ 6 w 63"/>
                  <a:gd name="T7" fmla="*/ 0 h 11"/>
                  <a:gd name="T8" fmla="*/ 6 w 63"/>
                  <a:gd name="T9" fmla="*/ 0 h 11"/>
                  <a:gd name="T10" fmla="*/ 58 w 63"/>
                  <a:gd name="T11" fmla="*/ 0 h 11"/>
                  <a:gd name="T12" fmla="*/ 63 w 63"/>
                  <a:gd name="T13" fmla="*/ 6 h 11"/>
                  <a:gd name="T14" fmla="*/ 63 w 63"/>
                  <a:gd name="T15" fmla="*/ 6 h 11"/>
                  <a:gd name="T16" fmla="*/ 58 w 63"/>
                  <a:gd name="T17" fmla="*/ 11 h 11"/>
                  <a:gd name="T18" fmla="*/ 58 w 63"/>
                  <a:gd name="T19" fmla="*/ 11 h 11"/>
                  <a:gd name="T20" fmla="*/ 6 w 63"/>
                  <a:gd name="T2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1">
                    <a:moveTo>
                      <a:pt x="6" y="11"/>
                    </a:moveTo>
                    <a:cubicBezTo>
                      <a:pt x="3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6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9"/>
                      <a:pt x="61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" y="11"/>
                      <a:pt x="6" y="11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4224575" y="4066814"/>
            <a:ext cx="6326127" cy="1283540"/>
            <a:chOff x="4224575" y="4933589"/>
            <a:chExt cx="6326127" cy="1283540"/>
          </a:xfrm>
        </p:grpSpPr>
        <p:grpSp>
          <p:nvGrpSpPr>
            <p:cNvPr id="34" name="组合 33"/>
            <p:cNvGrpSpPr/>
            <p:nvPr/>
          </p:nvGrpSpPr>
          <p:grpSpPr>
            <a:xfrm>
              <a:off x="4224575" y="4968900"/>
              <a:ext cx="6326127" cy="1248229"/>
              <a:chOff x="3426292" y="1497202"/>
              <a:chExt cx="6326127" cy="1248229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4951105" y="1705819"/>
                <a:ext cx="480131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3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第一个本土的</a:t>
                </a:r>
                <a:r>
                  <a:rPr lang="zh-CN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尚巍手书W" panose="00020600040101010101" charset="-122"/>
                    <a:ea typeface="汉仪尚巍手书W" panose="00020600040101010101" charset="-122"/>
                  </a:rPr>
                  <a:t>产业基金</a:t>
                </a:r>
                <a:endParaRPr lang="zh-CN" altLang="zh-CN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26292" y="1497202"/>
                <a:ext cx="1248229" cy="1248229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alpha val="30000"/>
                    </a:schemeClr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Freeform 142"/>
            <p:cNvSpPr>
              <a:spLocks noEditPoints="1"/>
            </p:cNvSpPr>
            <p:nvPr/>
          </p:nvSpPr>
          <p:spPr bwMode="auto">
            <a:xfrm>
              <a:off x="4937396" y="5471974"/>
              <a:ext cx="352530" cy="567213"/>
            </a:xfrm>
            <a:custGeom>
              <a:avLst/>
              <a:gdLst>
                <a:gd name="T0" fmla="*/ 7 w 66"/>
                <a:gd name="T1" fmla="*/ 0 h 106"/>
                <a:gd name="T2" fmla="*/ 0 w 66"/>
                <a:gd name="T3" fmla="*/ 99 h 106"/>
                <a:gd name="T4" fmla="*/ 39 w 66"/>
                <a:gd name="T5" fmla="*/ 106 h 106"/>
                <a:gd name="T6" fmla="*/ 42 w 66"/>
                <a:gd name="T7" fmla="*/ 83 h 106"/>
                <a:gd name="T8" fmla="*/ 55 w 66"/>
                <a:gd name="T9" fmla="*/ 87 h 106"/>
                <a:gd name="T10" fmla="*/ 59 w 66"/>
                <a:gd name="T11" fmla="*/ 106 h 106"/>
                <a:gd name="T12" fmla="*/ 66 w 66"/>
                <a:gd name="T13" fmla="*/ 7 h 106"/>
                <a:gd name="T14" fmla="*/ 28 w 66"/>
                <a:gd name="T15" fmla="*/ 90 h 106"/>
                <a:gd name="T16" fmla="*/ 15 w 66"/>
                <a:gd name="T17" fmla="*/ 93 h 106"/>
                <a:gd name="T18" fmla="*/ 12 w 66"/>
                <a:gd name="T19" fmla="*/ 86 h 106"/>
                <a:gd name="T20" fmla="*/ 25 w 66"/>
                <a:gd name="T21" fmla="*/ 83 h 106"/>
                <a:gd name="T22" fmla="*/ 28 w 66"/>
                <a:gd name="T23" fmla="*/ 90 h 106"/>
                <a:gd name="T24" fmla="*/ 25 w 66"/>
                <a:gd name="T25" fmla="*/ 75 h 106"/>
                <a:gd name="T26" fmla="*/ 12 w 66"/>
                <a:gd name="T27" fmla="*/ 72 h 106"/>
                <a:gd name="T28" fmla="*/ 15 w 66"/>
                <a:gd name="T29" fmla="*/ 65 h 106"/>
                <a:gd name="T30" fmla="*/ 28 w 66"/>
                <a:gd name="T31" fmla="*/ 68 h 106"/>
                <a:gd name="T32" fmla="*/ 28 w 66"/>
                <a:gd name="T33" fmla="*/ 54 h 106"/>
                <a:gd name="T34" fmla="*/ 15 w 66"/>
                <a:gd name="T35" fmla="*/ 57 h 106"/>
                <a:gd name="T36" fmla="*/ 12 w 66"/>
                <a:gd name="T37" fmla="*/ 51 h 106"/>
                <a:gd name="T38" fmla="*/ 25 w 66"/>
                <a:gd name="T39" fmla="*/ 47 h 106"/>
                <a:gd name="T40" fmla="*/ 28 w 66"/>
                <a:gd name="T41" fmla="*/ 54 h 106"/>
                <a:gd name="T42" fmla="*/ 25 w 66"/>
                <a:gd name="T43" fmla="*/ 40 h 106"/>
                <a:gd name="T44" fmla="*/ 12 w 66"/>
                <a:gd name="T45" fmla="*/ 37 h 106"/>
                <a:gd name="T46" fmla="*/ 15 w 66"/>
                <a:gd name="T47" fmla="*/ 30 h 106"/>
                <a:gd name="T48" fmla="*/ 28 w 66"/>
                <a:gd name="T49" fmla="*/ 33 h 106"/>
                <a:gd name="T50" fmla="*/ 28 w 66"/>
                <a:gd name="T51" fmla="*/ 19 h 106"/>
                <a:gd name="T52" fmla="*/ 15 w 66"/>
                <a:gd name="T53" fmla="*/ 22 h 106"/>
                <a:gd name="T54" fmla="*/ 12 w 66"/>
                <a:gd name="T55" fmla="*/ 15 h 106"/>
                <a:gd name="T56" fmla="*/ 25 w 66"/>
                <a:gd name="T57" fmla="*/ 12 h 106"/>
                <a:gd name="T58" fmla="*/ 28 w 66"/>
                <a:gd name="T59" fmla="*/ 19 h 106"/>
                <a:gd name="T60" fmla="*/ 51 w 66"/>
                <a:gd name="T61" fmla="*/ 75 h 106"/>
                <a:gd name="T62" fmla="*/ 38 w 66"/>
                <a:gd name="T63" fmla="*/ 72 h 106"/>
                <a:gd name="T64" fmla="*/ 41 w 66"/>
                <a:gd name="T65" fmla="*/ 65 h 106"/>
                <a:gd name="T66" fmla="*/ 54 w 66"/>
                <a:gd name="T67" fmla="*/ 68 h 106"/>
                <a:gd name="T68" fmla="*/ 54 w 66"/>
                <a:gd name="T69" fmla="*/ 54 h 106"/>
                <a:gd name="T70" fmla="*/ 41 w 66"/>
                <a:gd name="T71" fmla="*/ 57 h 106"/>
                <a:gd name="T72" fmla="*/ 38 w 66"/>
                <a:gd name="T73" fmla="*/ 51 h 106"/>
                <a:gd name="T74" fmla="*/ 51 w 66"/>
                <a:gd name="T75" fmla="*/ 47 h 106"/>
                <a:gd name="T76" fmla="*/ 54 w 66"/>
                <a:gd name="T77" fmla="*/ 54 h 106"/>
                <a:gd name="T78" fmla="*/ 51 w 66"/>
                <a:gd name="T79" fmla="*/ 40 h 106"/>
                <a:gd name="T80" fmla="*/ 38 w 66"/>
                <a:gd name="T81" fmla="*/ 37 h 106"/>
                <a:gd name="T82" fmla="*/ 41 w 66"/>
                <a:gd name="T83" fmla="*/ 30 h 106"/>
                <a:gd name="T84" fmla="*/ 54 w 66"/>
                <a:gd name="T85" fmla="*/ 33 h 106"/>
                <a:gd name="T86" fmla="*/ 54 w 66"/>
                <a:gd name="T87" fmla="*/ 19 h 106"/>
                <a:gd name="T88" fmla="*/ 41 w 66"/>
                <a:gd name="T89" fmla="*/ 22 h 106"/>
                <a:gd name="T90" fmla="*/ 38 w 66"/>
                <a:gd name="T91" fmla="*/ 15 h 106"/>
                <a:gd name="T92" fmla="*/ 51 w 66"/>
                <a:gd name="T93" fmla="*/ 12 h 106"/>
                <a:gd name="T94" fmla="*/ 54 w 66"/>
                <a:gd name="T95" fmla="*/ 1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" h="106">
                  <a:moveTo>
                    <a:pt x="5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3"/>
                    <a:pt x="3" y="106"/>
                    <a:pt x="7" y="106"/>
                  </a:cubicBezTo>
                  <a:cubicBezTo>
                    <a:pt x="39" y="106"/>
                    <a:pt x="39" y="106"/>
                    <a:pt x="39" y="106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9" y="85"/>
                    <a:pt x="41" y="83"/>
                    <a:pt x="42" y="83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4" y="83"/>
                    <a:pt x="55" y="85"/>
                    <a:pt x="55" y="87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3" y="106"/>
                    <a:pt x="66" y="103"/>
                    <a:pt x="66" y="99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3"/>
                    <a:pt x="63" y="0"/>
                    <a:pt x="59" y="0"/>
                  </a:cubicBezTo>
                  <a:close/>
                  <a:moveTo>
                    <a:pt x="28" y="90"/>
                  </a:moveTo>
                  <a:cubicBezTo>
                    <a:pt x="28" y="91"/>
                    <a:pt x="26" y="93"/>
                    <a:pt x="2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3" y="93"/>
                    <a:pt x="12" y="91"/>
                    <a:pt x="12" y="90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4"/>
                    <a:pt x="13" y="83"/>
                    <a:pt x="1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6" y="83"/>
                    <a:pt x="28" y="84"/>
                    <a:pt x="28" y="86"/>
                  </a:cubicBezTo>
                  <a:lnTo>
                    <a:pt x="28" y="90"/>
                  </a:lnTo>
                  <a:close/>
                  <a:moveTo>
                    <a:pt x="28" y="72"/>
                  </a:moveTo>
                  <a:cubicBezTo>
                    <a:pt x="28" y="74"/>
                    <a:pt x="26" y="75"/>
                    <a:pt x="2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3" y="75"/>
                    <a:pt x="12" y="74"/>
                    <a:pt x="12" y="72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6"/>
                    <a:pt x="13" y="65"/>
                    <a:pt x="1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6" y="65"/>
                    <a:pt x="28" y="66"/>
                    <a:pt x="28" y="68"/>
                  </a:cubicBezTo>
                  <a:lnTo>
                    <a:pt x="28" y="72"/>
                  </a:lnTo>
                  <a:close/>
                  <a:moveTo>
                    <a:pt x="28" y="54"/>
                  </a:moveTo>
                  <a:cubicBezTo>
                    <a:pt x="28" y="56"/>
                    <a:pt x="26" y="57"/>
                    <a:pt x="2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3" y="57"/>
                    <a:pt x="12" y="56"/>
                    <a:pt x="12" y="54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49"/>
                    <a:pt x="13" y="47"/>
                    <a:pt x="15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8" y="49"/>
                    <a:pt x="28" y="51"/>
                  </a:cubicBezTo>
                  <a:lnTo>
                    <a:pt x="28" y="54"/>
                  </a:lnTo>
                  <a:close/>
                  <a:moveTo>
                    <a:pt x="28" y="37"/>
                  </a:moveTo>
                  <a:cubicBezTo>
                    <a:pt x="28" y="38"/>
                    <a:pt x="26" y="40"/>
                    <a:pt x="25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2" y="38"/>
                    <a:pt x="12" y="37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1"/>
                    <a:pt x="13" y="30"/>
                    <a:pt x="1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6" y="30"/>
                    <a:pt x="28" y="31"/>
                    <a:pt x="28" y="33"/>
                  </a:cubicBezTo>
                  <a:lnTo>
                    <a:pt x="28" y="37"/>
                  </a:lnTo>
                  <a:close/>
                  <a:moveTo>
                    <a:pt x="28" y="19"/>
                  </a:moveTo>
                  <a:cubicBezTo>
                    <a:pt x="28" y="21"/>
                    <a:pt x="26" y="22"/>
                    <a:pt x="2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3" y="22"/>
                    <a:pt x="12" y="21"/>
                    <a:pt x="12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4"/>
                    <a:pt x="13" y="12"/>
                    <a:pt x="1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2"/>
                    <a:pt x="28" y="14"/>
                    <a:pt x="28" y="15"/>
                  </a:cubicBezTo>
                  <a:lnTo>
                    <a:pt x="28" y="19"/>
                  </a:lnTo>
                  <a:close/>
                  <a:moveTo>
                    <a:pt x="54" y="72"/>
                  </a:moveTo>
                  <a:cubicBezTo>
                    <a:pt x="54" y="74"/>
                    <a:pt x="53" y="75"/>
                    <a:pt x="5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39" y="75"/>
                    <a:pt x="38" y="74"/>
                    <a:pt x="38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6"/>
                    <a:pt x="39" y="65"/>
                    <a:pt x="4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3" y="65"/>
                    <a:pt x="54" y="66"/>
                    <a:pt x="54" y="68"/>
                  </a:cubicBezTo>
                  <a:lnTo>
                    <a:pt x="54" y="72"/>
                  </a:lnTo>
                  <a:close/>
                  <a:moveTo>
                    <a:pt x="54" y="54"/>
                  </a:moveTo>
                  <a:cubicBezTo>
                    <a:pt x="54" y="56"/>
                    <a:pt x="53" y="57"/>
                    <a:pt x="5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8" y="56"/>
                    <a:pt x="38" y="54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9"/>
                    <a:pt x="39" y="47"/>
                    <a:pt x="4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7"/>
                    <a:pt x="54" y="49"/>
                    <a:pt x="54" y="51"/>
                  </a:cubicBezTo>
                  <a:lnTo>
                    <a:pt x="54" y="54"/>
                  </a:lnTo>
                  <a:close/>
                  <a:moveTo>
                    <a:pt x="54" y="37"/>
                  </a:moveTo>
                  <a:cubicBezTo>
                    <a:pt x="54" y="38"/>
                    <a:pt x="53" y="40"/>
                    <a:pt x="51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9" y="40"/>
                    <a:pt x="38" y="38"/>
                    <a:pt x="38" y="37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1"/>
                    <a:pt x="39" y="30"/>
                    <a:pt x="4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3" y="30"/>
                    <a:pt x="54" y="31"/>
                    <a:pt x="54" y="33"/>
                  </a:cubicBezTo>
                  <a:lnTo>
                    <a:pt x="54" y="37"/>
                  </a:lnTo>
                  <a:close/>
                  <a:moveTo>
                    <a:pt x="54" y="19"/>
                  </a:moveTo>
                  <a:cubicBezTo>
                    <a:pt x="54" y="21"/>
                    <a:pt x="53" y="22"/>
                    <a:pt x="5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22"/>
                    <a:pt x="38" y="21"/>
                    <a:pt x="38" y="1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9" y="12"/>
                    <a:pt x="41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12"/>
                    <a:pt x="54" y="14"/>
                    <a:pt x="54" y="15"/>
                  </a:cubicBezTo>
                  <a:lnTo>
                    <a:pt x="54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43"/>
            <p:cNvSpPr>
              <a:spLocks noEditPoints="1"/>
            </p:cNvSpPr>
            <p:nvPr/>
          </p:nvSpPr>
          <p:spPr bwMode="auto">
            <a:xfrm>
              <a:off x="4466592" y="4933589"/>
              <a:ext cx="406766" cy="1100528"/>
            </a:xfrm>
            <a:custGeom>
              <a:avLst/>
              <a:gdLst>
                <a:gd name="T0" fmla="*/ 65 w 76"/>
                <a:gd name="T1" fmla="*/ 61 h 206"/>
                <a:gd name="T2" fmla="*/ 56 w 76"/>
                <a:gd name="T3" fmla="*/ 49 h 206"/>
                <a:gd name="T4" fmla="*/ 42 w 76"/>
                <a:gd name="T5" fmla="*/ 38 h 206"/>
                <a:gd name="T6" fmla="*/ 38 w 76"/>
                <a:gd name="T7" fmla="*/ 0 h 206"/>
                <a:gd name="T8" fmla="*/ 34 w 76"/>
                <a:gd name="T9" fmla="*/ 38 h 206"/>
                <a:gd name="T10" fmla="*/ 20 w 76"/>
                <a:gd name="T11" fmla="*/ 49 h 206"/>
                <a:gd name="T12" fmla="*/ 11 w 76"/>
                <a:gd name="T13" fmla="*/ 61 h 206"/>
                <a:gd name="T14" fmla="*/ 0 w 76"/>
                <a:gd name="T15" fmla="*/ 72 h 206"/>
                <a:gd name="T16" fmla="*/ 7 w 76"/>
                <a:gd name="T17" fmla="*/ 206 h 206"/>
                <a:gd name="T18" fmla="*/ 21 w 76"/>
                <a:gd name="T19" fmla="*/ 206 h 206"/>
                <a:gd name="T20" fmla="*/ 28 w 76"/>
                <a:gd name="T21" fmla="*/ 181 h 206"/>
                <a:gd name="T22" fmla="*/ 46 w 76"/>
                <a:gd name="T23" fmla="*/ 179 h 206"/>
                <a:gd name="T24" fmla="*/ 47 w 76"/>
                <a:gd name="T25" fmla="*/ 206 h 206"/>
                <a:gd name="T26" fmla="*/ 55 w 76"/>
                <a:gd name="T27" fmla="*/ 206 h 206"/>
                <a:gd name="T28" fmla="*/ 76 w 76"/>
                <a:gd name="T29" fmla="*/ 199 h 206"/>
                <a:gd name="T30" fmla="*/ 65 w 76"/>
                <a:gd name="T31" fmla="*/ 61 h 206"/>
                <a:gd name="T32" fmla="*/ 21 w 76"/>
                <a:gd name="T33" fmla="*/ 163 h 206"/>
                <a:gd name="T34" fmla="*/ 21 w 76"/>
                <a:gd name="T35" fmla="*/ 154 h 206"/>
                <a:gd name="T36" fmla="*/ 59 w 76"/>
                <a:gd name="T37" fmla="*/ 159 h 206"/>
                <a:gd name="T38" fmla="*/ 54 w 76"/>
                <a:gd name="T39" fmla="*/ 142 h 206"/>
                <a:gd name="T40" fmla="*/ 16 w 76"/>
                <a:gd name="T41" fmla="*/ 138 h 206"/>
                <a:gd name="T42" fmla="*/ 54 w 76"/>
                <a:gd name="T43" fmla="*/ 134 h 206"/>
                <a:gd name="T44" fmla="*/ 54 w 76"/>
                <a:gd name="T45" fmla="*/ 142 h 206"/>
                <a:gd name="T46" fmla="*/ 21 w 76"/>
                <a:gd name="T47" fmla="*/ 122 h 206"/>
                <a:gd name="T48" fmla="*/ 21 w 76"/>
                <a:gd name="T49" fmla="*/ 113 h 206"/>
                <a:gd name="T50" fmla="*/ 59 w 76"/>
                <a:gd name="T51" fmla="*/ 117 h 206"/>
                <a:gd name="T52" fmla="*/ 54 w 76"/>
                <a:gd name="T53" fmla="*/ 101 h 206"/>
                <a:gd name="T54" fmla="*/ 16 w 76"/>
                <a:gd name="T55" fmla="*/ 97 h 206"/>
                <a:gd name="T56" fmla="*/ 54 w 76"/>
                <a:gd name="T57" fmla="*/ 93 h 206"/>
                <a:gd name="T58" fmla="*/ 54 w 76"/>
                <a:gd name="T59" fmla="*/ 101 h 206"/>
                <a:gd name="T60" fmla="*/ 21 w 76"/>
                <a:gd name="T61" fmla="*/ 81 h 206"/>
                <a:gd name="T62" fmla="*/ 21 w 76"/>
                <a:gd name="T63" fmla="*/ 72 h 206"/>
                <a:gd name="T64" fmla="*/ 59 w 76"/>
                <a:gd name="T65" fmla="*/ 7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206">
                  <a:moveTo>
                    <a:pt x="65" y="61"/>
                  </a:moveTo>
                  <a:cubicBezTo>
                    <a:pt x="65" y="61"/>
                    <a:pt x="65" y="61"/>
                    <a:pt x="65" y="61"/>
                  </a:cubicBezTo>
                  <a:cubicBezTo>
                    <a:pt x="65" y="56"/>
                    <a:pt x="61" y="51"/>
                    <a:pt x="56" y="51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3"/>
                    <a:pt x="51" y="38"/>
                    <a:pt x="45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9" y="0"/>
                    <a:pt x="38" y="0"/>
                  </a:cubicBezTo>
                  <a:cubicBezTo>
                    <a:pt x="37" y="0"/>
                    <a:pt x="36" y="2"/>
                    <a:pt x="36" y="4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4" y="38"/>
                    <a:pt x="20" y="43"/>
                    <a:pt x="20" y="49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5" y="51"/>
                    <a:pt x="11" y="56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5" y="61"/>
                    <a:pt x="0" y="66"/>
                    <a:pt x="0" y="72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03"/>
                    <a:pt x="3" y="206"/>
                    <a:pt x="7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8" y="180"/>
                    <a:pt x="29" y="179"/>
                    <a:pt x="30" y="179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7" y="179"/>
                    <a:pt x="47" y="180"/>
                    <a:pt x="47" y="181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54" y="206"/>
                    <a:pt x="55" y="206"/>
                    <a:pt x="55" y="206"/>
                  </a:cubicBezTo>
                  <a:cubicBezTo>
                    <a:pt x="68" y="206"/>
                    <a:pt x="68" y="206"/>
                    <a:pt x="68" y="206"/>
                  </a:cubicBezTo>
                  <a:cubicBezTo>
                    <a:pt x="72" y="206"/>
                    <a:pt x="76" y="203"/>
                    <a:pt x="76" y="199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66"/>
                    <a:pt x="71" y="61"/>
                    <a:pt x="65" y="61"/>
                  </a:cubicBezTo>
                  <a:close/>
                  <a:moveTo>
                    <a:pt x="54" y="163"/>
                  </a:moveTo>
                  <a:cubicBezTo>
                    <a:pt x="21" y="163"/>
                    <a:pt x="21" y="163"/>
                    <a:pt x="21" y="163"/>
                  </a:cubicBezTo>
                  <a:cubicBezTo>
                    <a:pt x="18" y="163"/>
                    <a:pt x="16" y="161"/>
                    <a:pt x="16" y="159"/>
                  </a:cubicBezTo>
                  <a:cubicBezTo>
                    <a:pt x="16" y="156"/>
                    <a:pt x="18" y="154"/>
                    <a:pt x="21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7" y="154"/>
                    <a:pt x="59" y="156"/>
                    <a:pt x="59" y="159"/>
                  </a:cubicBezTo>
                  <a:cubicBezTo>
                    <a:pt x="59" y="161"/>
                    <a:pt x="57" y="163"/>
                    <a:pt x="54" y="163"/>
                  </a:cubicBezTo>
                  <a:close/>
                  <a:moveTo>
                    <a:pt x="54" y="142"/>
                  </a:moveTo>
                  <a:cubicBezTo>
                    <a:pt x="21" y="142"/>
                    <a:pt x="21" y="142"/>
                    <a:pt x="21" y="142"/>
                  </a:cubicBezTo>
                  <a:cubicBezTo>
                    <a:pt x="18" y="142"/>
                    <a:pt x="16" y="140"/>
                    <a:pt x="16" y="138"/>
                  </a:cubicBezTo>
                  <a:cubicBezTo>
                    <a:pt x="16" y="136"/>
                    <a:pt x="18" y="134"/>
                    <a:pt x="21" y="134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7" y="134"/>
                    <a:pt x="59" y="136"/>
                    <a:pt x="59" y="138"/>
                  </a:cubicBezTo>
                  <a:cubicBezTo>
                    <a:pt x="59" y="140"/>
                    <a:pt x="57" y="142"/>
                    <a:pt x="54" y="142"/>
                  </a:cubicBezTo>
                  <a:close/>
                  <a:moveTo>
                    <a:pt x="54" y="122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18" y="122"/>
                    <a:pt x="16" y="120"/>
                    <a:pt x="16" y="117"/>
                  </a:cubicBezTo>
                  <a:cubicBezTo>
                    <a:pt x="16" y="115"/>
                    <a:pt x="18" y="113"/>
                    <a:pt x="21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7" y="113"/>
                    <a:pt x="59" y="115"/>
                    <a:pt x="59" y="117"/>
                  </a:cubicBezTo>
                  <a:cubicBezTo>
                    <a:pt x="59" y="120"/>
                    <a:pt x="57" y="122"/>
                    <a:pt x="54" y="122"/>
                  </a:cubicBezTo>
                  <a:close/>
                  <a:moveTo>
                    <a:pt x="54" y="101"/>
                  </a:moveTo>
                  <a:cubicBezTo>
                    <a:pt x="21" y="101"/>
                    <a:pt x="21" y="101"/>
                    <a:pt x="21" y="101"/>
                  </a:cubicBezTo>
                  <a:cubicBezTo>
                    <a:pt x="18" y="101"/>
                    <a:pt x="16" y="99"/>
                    <a:pt x="16" y="97"/>
                  </a:cubicBezTo>
                  <a:cubicBezTo>
                    <a:pt x="16" y="95"/>
                    <a:pt x="18" y="93"/>
                    <a:pt x="21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7" y="93"/>
                    <a:pt x="59" y="95"/>
                    <a:pt x="59" y="97"/>
                  </a:cubicBezTo>
                  <a:cubicBezTo>
                    <a:pt x="59" y="99"/>
                    <a:pt x="57" y="101"/>
                    <a:pt x="54" y="101"/>
                  </a:cubicBezTo>
                  <a:close/>
                  <a:moveTo>
                    <a:pt x="54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18" y="81"/>
                    <a:pt x="16" y="79"/>
                    <a:pt x="16" y="76"/>
                  </a:cubicBezTo>
                  <a:cubicBezTo>
                    <a:pt x="16" y="74"/>
                    <a:pt x="18" y="72"/>
                    <a:pt x="21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7" y="72"/>
                    <a:pt x="59" y="74"/>
                    <a:pt x="59" y="76"/>
                  </a:cubicBezTo>
                  <a:cubicBezTo>
                    <a:pt x="59" y="79"/>
                    <a:pt x="57" y="81"/>
                    <a:pt x="54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2" r="52211"/>
          <a:stretch>
            <a:fillRect/>
          </a:stretch>
        </p:blipFill>
        <p:spPr>
          <a:xfrm>
            <a:off x="-769257" y="1886856"/>
            <a:ext cx="4862286" cy="5426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76818" y="1879987"/>
            <a:ext cx="424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骨子里燃烧的激情</a:t>
            </a:r>
            <a:endParaRPr lang="zh-CN" altLang="en-US" sz="4000" dirty="0"/>
          </a:p>
        </p:txBody>
      </p:sp>
      <p:sp>
        <p:nvSpPr>
          <p:cNvPr id="19" name="矩形 18"/>
          <p:cNvSpPr/>
          <p:nvPr/>
        </p:nvSpPr>
        <p:spPr>
          <a:xfrm>
            <a:off x="5676818" y="3528752"/>
            <a:ext cx="3738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身上涌动的热血</a:t>
            </a:r>
            <a:endParaRPr lang="zh-CN" altLang="en-US" sz="4000" dirty="0"/>
          </a:p>
        </p:txBody>
      </p:sp>
      <p:sp>
        <p:nvSpPr>
          <p:cNvPr id="25" name="矩形 24"/>
          <p:cNvSpPr/>
          <p:nvPr/>
        </p:nvSpPr>
        <p:spPr>
          <a:xfrm>
            <a:off x="5676818" y="5177517"/>
            <a:ext cx="526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为工作奋不顾身的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纯粹</a:t>
            </a:r>
            <a:endParaRPr lang="zh-CN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3"/>
          <p:cNvGrpSpPr/>
          <p:nvPr/>
        </p:nvGrpSpPr>
        <p:grpSpPr>
          <a:xfrm>
            <a:off x="3893573" y="3660723"/>
            <a:ext cx="4405947" cy="3197278"/>
            <a:chOff x="3894843" y="3660723"/>
            <a:chExt cx="4405947" cy="3197278"/>
          </a:xfrm>
        </p:grpSpPr>
        <p:sp>
          <p:nvSpPr>
            <p:cNvPr id="6" name="Freeform 4"/>
            <p:cNvSpPr/>
            <p:nvPr/>
          </p:nvSpPr>
          <p:spPr bwMode="auto">
            <a:xfrm>
              <a:off x="5871343" y="4693783"/>
              <a:ext cx="452948" cy="346372"/>
            </a:xfrm>
            <a:custGeom>
              <a:avLst/>
              <a:gdLst>
                <a:gd name="T0" fmla="*/ 0 w 374"/>
                <a:gd name="T1" fmla="*/ 0 h 286"/>
                <a:gd name="T2" fmla="*/ 0 w 374"/>
                <a:gd name="T3" fmla="*/ 166 h 286"/>
                <a:gd name="T4" fmla="*/ 184 w 374"/>
                <a:gd name="T5" fmla="*/ 286 h 286"/>
                <a:gd name="T6" fmla="*/ 374 w 374"/>
                <a:gd name="T7" fmla="*/ 166 h 286"/>
                <a:gd name="T8" fmla="*/ 374 w 374"/>
                <a:gd name="T9" fmla="*/ 0 h 286"/>
                <a:gd name="T10" fmla="*/ 0 w 374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286">
                  <a:moveTo>
                    <a:pt x="0" y="0"/>
                  </a:moveTo>
                  <a:lnTo>
                    <a:pt x="0" y="166"/>
                  </a:lnTo>
                  <a:lnTo>
                    <a:pt x="184" y="286"/>
                  </a:lnTo>
                  <a:lnTo>
                    <a:pt x="374" y="166"/>
                  </a:lnTo>
                  <a:lnTo>
                    <a:pt x="3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5871343" y="4693783"/>
              <a:ext cx="452948" cy="346372"/>
            </a:xfrm>
            <a:custGeom>
              <a:avLst/>
              <a:gdLst>
                <a:gd name="T0" fmla="*/ 0 w 374"/>
                <a:gd name="T1" fmla="*/ 0 h 286"/>
                <a:gd name="T2" fmla="*/ 0 w 374"/>
                <a:gd name="T3" fmla="*/ 166 h 286"/>
                <a:gd name="T4" fmla="*/ 184 w 374"/>
                <a:gd name="T5" fmla="*/ 286 h 286"/>
                <a:gd name="T6" fmla="*/ 374 w 374"/>
                <a:gd name="T7" fmla="*/ 166 h 286"/>
                <a:gd name="T8" fmla="*/ 374 w 374"/>
                <a:gd name="T9" fmla="*/ 0 h 286"/>
                <a:gd name="T10" fmla="*/ 0 w 374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286">
                  <a:moveTo>
                    <a:pt x="0" y="0"/>
                  </a:moveTo>
                  <a:lnTo>
                    <a:pt x="0" y="166"/>
                  </a:lnTo>
                  <a:lnTo>
                    <a:pt x="184" y="286"/>
                  </a:lnTo>
                  <a:lnTo>
                    <a:pt x="374" y="166"/>
                  </a:lnTo>
                  <a:lnTo>
                    <a:pt x="37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5871343" y="4693783"/>
              <a:ext cx="452948" cy="282184"/>
            </a:xfrm>
            <a:custGeom>
              <a:avLst/>
              <a:gdLst>
                <a:gd name="T0" fmla="*/ 0 w 374"/>
                <a:gd name="T1" fmla="*/ 0 h 233"/>
                <a:gd name="T2" fmla="*/ 0 w 374"/>
                <a:gd name="T3" fmla="*/ 166 h 233"/>
                <a:gd name="T4" fmla="*/ 101 w 374"/>
                <a:gd name="T5" fmla="*/ 233 h 233"/>
                <a:gd name="T6" fmla="*/ 374 w 374"/>
                <a:gd name="T7" fmla="*/ 62 h 233"/>
                <a:gd name="T8" fmla="*/ 374 w 374"/>
                <a:gd name="T9" fmla="*/ 0 h 233"/>
                <a:gd name="T10" fmla="*/ 0 w 374"/>
                <a:gd name="T1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233">
                  <a:moveTo>
                    <a:pt x="0" y="0"/>
                  </a:moveTo>
                  <a:lnTo>
                    <a:pt x="0" y="166"/>
                  </a:lnTo>
                  <a:lnTo>
                    <a:pt x="101" y="233"/>
                  </a:lnTo>
                  <a:lnTo>
                    <a:pt x="374" y="62"/>
                  </a:lnTo>
                  <a:lnTo>
                    <a:pt x="3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5643658" y="3789099"/>
              <a:ext cx="908318" cy="1079081"/>
            </a:xfrm>
            <a:custGeom>
              <a:avLst/>
              <a:gdLst>
                <a:gd name="T0" fmla="*/ 413 w 438"/>
                <a:gd name="T1" fmla="*/ 221 h 520"/>
                <a:gd name="T2" fmla="*/ 390 w 438"/>
                <a:gd name="T3" fmla="*/ 224 h 520"/>
                <a:gd name="T4" fmla="*/ 219 w 438"/>
                <a:gd name="T5" fmla="*/ 0 h 520"/>
                <a:gd name="T6" fmla="*/ 48 w 438"/>
                <a:gd name="T7" fmla="*/ 224 h 520"/>
                <a:gd name="T8" fmla="*/ 25 w 438"/>
                <a:gd name="T9" fmla="*/ 221 h 520"/>
                <a:gd name="T10" fmla="*/ 63 w 438"/>
                <a:gd name="T11" fmla="*/ 343 h 520"/>
                <a:gd name="T12" fmla="*/ 120 w 438"/>
                <a:gd name="T13" fmla="*/ 462 h 520"/>
                <a:gd name="T14" fmla="*/ 219 w 438"/>
                <a:gd name="T15" fmla="*/ 520 h 520"/>
                <a:gd name="T16" fmla="*/ 321 w 438"/>
                <a:gd name="T17" fmla="*/ 455 h 520"/>
                <a:gd name="T18" fmla="*/ 375 w 438"/>
                <a:gd name="T19" fmla="*/ 343 h 520"/>
                <a:gd name="T20" fmla="*/ 413 w 438"/>
                <a:gd name="T21" fmla="*/ 22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8" h="520">
                  <a:moveTo>
                    <a:pt x="413" y="221"/>
                  </a:moveTo>
                  <a:cubicBezTo>
                    <a:pt x="413" y="221"/>
                    <a:pt x="398" y="204"/>
                    <a:pt x="390" y="224"/>
                  </a:cubicBezTo>
                  <a:cubicBezTo>
                    <a:pt x="390" y="224"/>
                    <a:pt x="438" y="0"/>
                    <a:pt x="219" y="0"/>
                  </a:cubicBezTo>
                  <a:cubicBezTo>
                    <a:pt x="0" y="0"/>
                    <a:pt x="48" y="224"/>
                    <a:pt x="48" y="224"/>
                  </a:cubicBezTo>
                  <a:cubicBezTo>
                    <a:pt x="40" y="204"/>
                    <a:pt x="25" y="221"/>
                    <a:pt x="25" y="221"/>
                  </a:cubicBezTo>
                  <a:cubicBezTo>
                    <a:pt x="13" y="333"/>
                    <a:pt x="63" y="343"/>
                    <a:pt x="63" y="343"/>
                  </a:cubicBezTo>
                  <a:cubicBezTo>
                    <a:pt x="63" y="343"/>
                    <a:pt x="63" y="405"/>
                    <a:pt x="120" y="462"/>
                  </a:cubicBezTo>
                  <a:cubicBezTo>
                    <a:pt x="177" y="520"/>
                    <a:pt x="219" y="520"/>
                    <a:pt x="219" y="520"/>
                  </a:cubicBezTo>
                  <a:cubicBezTo>
                    <a:pt x="219" y="520"/>
                    <a:pt x="264" y="512"/>
                    <a:pt x="321" y="455"/>
                  </a:cubicBezTo>
                  <a:cubicBezTo>
                    <a:pt x="378" y="398"/>
                    <a:pt x="375" y="343"/>
                    <a:pt x="375" y="343"/>
                  </a:cubicBezTo>
                  <a:cubicBezTo>
                    <a:pt x="375" y="343"/>
                    <a:pt x="425" y="333"/>
                    <a:pt x="413" y="221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5666668" y="3660723"/>
              <a:ext cx="850185" cy="669733"/>
            </a:xfrm>
            <a:custGeom>
              <a:avLst/>
              <a:gdLst>
                <a:gd name="T0" fmla="*/ 40 w 410"/>
                <a:gd name="T1" fmla="*/ 323 h 323"/>
                <a:gd name="T2" fmla="*/ 55 w 410"/>
                <a:gd name="T3" fmla="*/ 256 h 323"/>
                <a:gd name="T4" fmla="*/ 77 w 410"/>
                <a:gd name="T5" fmla="*/ 189 h 323"/>
                <a:gd name="T6" fmla="*/ 99 w 410"/>
                <a:gd name="T7" fmla="*/ 161 h 323"/>
                <a:gd name="T8" fmla="*/ 221 w 410"/>
                <a:gd name="T9" fmla="*/ 196 h 323"/>
                <a:gd name="T10" fmla="*/ 323 w 410"/>
                <a:gd name="T11" fmla="*/ 211 h 323"/>
                <a:gd name="T12" fmla="*/ 301 w 410"/>
                <a:gd name="T13" fmla="*/ 184 h 323"/>
                <a:gd name="T14" fmla="*/ 346 w 410"/>
                <a:gd name="T15" fmla="*/ 184 h 323"/>
                <a:gd name="T16" fmla="*/ 360 w 410"/>
                <a:gd name="T17" fmla="*/ 236 h 323"/>
                <a:gd name="T18" fmla="*/ 378 w 410"/>
                <a:gd name="T19" fmla="*/ 323 h 323"/>
                <a:gd name="T20" fmla="*/ 398 w 410"/>
                <a:gd name="T21" fmla="*/ 303 h 323"/>
                <a:gd name="T22" fmla="*/ 410 w 410"/>
                <a:gd name="T23" fmla="*/ 261 h 323"/>
                <a:gd name="T24" fmla="*/ 410 w 410"/>
                <a:gd name="T25" fmla="*/ 124 h 323"/>
                <a:gd name="T26" fmla="*/ 209 w 410"/>
                <a:gd name="T27" fmla="*/ 0 h 323"/>
                <a:gd name="T28" fmla="*/ 10 w 410"/>
                <a:gd name="T29" fmla="*/ 137 h 323"/>
                <a:gd name="T30" fmla="*/ 10 w 410"/>
                <a:gd name="T31" fmla="*/ 266 h 323"/>
                <a:gd name="T32" fmla="*/ 40 w 410"/>
                <a:gd name="T3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23">
                  <a:moveTo>
                    <a:pt x="40" y="323"/>
                  </a:moveTo>
                  <a:cubicBezTo>
                    <a:pt x="55" y="256"/>
                    <a:pt x="55" y="256"/>
                    <a:pt x="55" y="256"/>
                  </a:cubicBezTo>
                  <a:cubicBezTo>
                    <a:pt x="55" y="256"/>
                    <a:pt x="70" y="201"/>
                    <a:pt x="77" y="189"/>
                  </a:cubicBezTo>
                  <a:cubicBezTo>
                    <a:pt x="85" y="176"/>
                    <a:pt x="99" y="161"/>
                    <a:pt x="99" y="161"/>
                  </a:cubicBezTo>
                  <a:cubicBezTo>
                    <a:pt x="99" y="161"/>
                    <a:pt x="139" y="179"/>
                    <a:pt x="221" y="196"/>
                  </a:cubicBezTo>
                  <a:cubicBezTo>
                    <a:pt x="303" y="214"/>
                    <a:pt x="323" y="211"/>
                    <a:pt x="323" y="211"/>
                  </a:cubicBezTo>
                  <a:cubicBezTo>
                    <a:pt x="301" y="184"/>
                    <a:pt x="301" y="184"/>
                    <a:pt x="301" y="184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46" y="184"/>
                    <a:pt x="348" y="223"/>
                    <a:pt x="360" y="236"/>
                  </a:cubicBezTo>
                  <a:cubicBezTo>
                    <a:pt x="373" y="248"/>
                    <a:pt x="378" y="323"/>
                    <a:pt x="378" y="323"/>
                  </a:cubicBezTo>
                  <a:cubicBezTo>
                    <a:pt x="398" y="303"/>
                    <a:pt x="398" y="303"/>
                    <a:pt x="398" y="303"/>
                  </a:cubicBezTo>
                  <a:cubicBezTo>
                    <a:pt x="410" y="261"/>
                    <a:pt x="410" y="261"/>
                    <a:pt x="410" y="261"/>
                  </a:cubicBezTo>
                  <a:cubicBezTo>
                    <a:pt x="410" y="124"/>
                    <a:pt x="410" y="124"/>
                    <a:pt x="410" y="124"/>
                  </a:cubicBezTo>
                  <a:cubicBezTo>
                    <a:pt x="410" y="124"/>
                    <a:pt x="358" y="0"/>
                    <a:pt x="209" y="0"/>
                  </a:cubicBezTo>
                  <a:cubicBezTo>
                    <a:pt x="60" y="0"/>
                    <a:pt x="10" y="137"/>
                    <a:pt x="10" y="137"/>
                  </a:cubicBezTo>
                  <a:cubicBezTo>
                    <a:pt x="10" y="137"/>
                    <a:pt x="0" y="253"/>
                    <a:pt x="10" y="266"/>
                  </a:cubicBezTo>
                  <a:cubicBezTo>
                    <a:pt x="20" y="278"/>
                    <a:pt x="40" y="323"/>
                    <a:pt x="40" y="32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3905743" y="5645700"/>
              <a:ext cx="752087" cy="386338"/>
            </a:xfrm>
            <a:custGeom>
              <a:avLst/>
              <a:gdLst>
                <a:gd name="T0" fmla="*/ 141 w 363"/>
                <a:gd name="T1" fmla="*/ 2 h 186"/>
                <a:gd name="T2" fmla="*/ 230 w 363"/>
                <a:gd name="T3" fmla="*/ 28 h 186"/>
                <a:gd name="T4" fmla="*/ 308 w 363"/>
                <a:gd name="T5" fmla="*/ 59 h 186"/>
                <a:gd name="T6" fmla="*/ 330 w 363"/>
                <a:gd name="T7" fmla="*/ 87 h 186"/>
                <a:gd name="T8" fmla="*/ 363 w 363"/>
                <a:gd name="T9" fmla="*/ 114 h 186"/>
                <a:gd name="T10" fmla="*/ 287 w 363"/>
                <a:gd name="T11" fmla="*/ 186 h 186"/>
                <a:gd name="T12" fmla="*/ 252 w 363"/>
                <a:gd name="T13" fmla="*/ 167 h 186"/>
                <a:gd name="T14" fmla="*/ 106 w 363"/>
                <a:gd name="T15" fmla="*/ 132 h 186"/>
                <a:gd name="T16" fmla="*/ 1 w 363"/>
                <a:gd name="T17" fmla="*/ 13 h 186"/>
                <a:gd name="T18" fmla="*/ 4 w 363"/>
                <a:gd name="T19" fmla="*/ 2 h 186"/>
                <a:gd name="T20" fmla="*/ 43 w 363"/>
                <a:gd name="T21" fmla="*/ 21 h 186"/>
                <a:gd name="T22" fmla="*/ 102 w 363"/>
                <a:gd name="T23" fmla="*/ 80 h 186"/>
                <a:gd name="T24" fmla="*/ 45 w 363"/>
                <a:gd name="T25" fmla="*/ 13 h 186"/>
                <a:gd name="T26" fmla="*/ 45 w 363"/>
                <a:gd name="T27" fmla="*/ 2 h 186"/>
                <a:gd name="T28" fmla="*/ 85 w 363"/>
                <a:gd name="T29" fmla="*/ 20 h 186"/>
                <a:gd name="T30" fmla="*/ 188 w 363"/>
                <a:gd name="T31" fmla="*/ 86 h 186"/>
                <a:gd name="T32" fmla="*/ 208 w 363"/>
                <a:gd name="T33" fmla="*/ 58 h 186"/>
                <a:gd name="T34" fmla="*/ 164 w 363"/>
                <a:gd name="T35" fmla="*/ 47 h 186"/>
                <a:gd name="T36" fmla="*/ 141 w 363"/>
                <a:gd name="T37" fmla="*/ 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3" h="186">
                  <a:moveTo>
                    <a:pt x="141" y="2"/>
                  </a:moveTo>
                  <a:cubicBezTo>
                    <a:pt x="141" y="2"/>
                    <a:pt x="212" y="25"/>
                    <a:pt x="230" y="28"/>
                  </a:cubicBezTo>
                  <a:cubicBezTo>
                    <a:pt x="248" y="30"/>
                    <a:pt x="287" y="35"/>
                    <a:pt x="308" y="59"/>
                  </a:cubicBezTo>
                  <a:cubicBezTo>
                    <a:pt x="329" y="83"/>
                    <a:pt x="322" y="82"/>
                    <a:pt x="330" y="87"/>
                  </a:cubicBezTo>
                  <a:cubicBezTo>
                    <a:pt x="337" y="93"/>
                    <a:pt x="363" y="114"/>
                    <a:pt x="363" y="114"/>
                  </a:cubicBezTo>
                  <a:cubicBezTo>
                    <a:pt x="287" y="186"/>
                    <a:pt x="287" y="186"/>
                    <a:pt x="287" y="186"/>
                  </a:cubicBezTo>
                  <a:cubicBezTo>
                    <a:pt x="287" y="186"/>
                    <a:pt x="261" y="169"/>
                    <a:pt x="252" y="167"/>
                  </a:cubicBezTo>
                  <a:cubicBezTo>
                    <a:pt x="243" y="164"/>
                    <a:pt x="116" y="139"/>
                    <a:pt x="106" y="132"/>
                  </a:cubicBezTo>
                  <a:cubicBezTo>
                    <a:pt x="96" y="126"/>
                    <a:pt x="2" y="17"/>
                    <a:pt x="1" y="13"/>
                  </a:cubicBezTo>
                  <a:cubicBezTo>
                    <a:pt x="0" y="10"/>
                    <a:pt x="0" y="3"/>
                    <a:pt x="4" y="2"/>
                  </a:cubicBezTo>
                  <a:cubicBezTo>
                    <a:pt x="9" y="1"/>
                    <a:pt x="25" y="0"/>
                    <a:pt x="43" y="21"/>
                  </a:cubicBezTo>
                  <a:cubicBezTo>
                    <a:pt x="61" y="42"/>
                    <a:pt x="102" y="80"/>
                    <a:pt x="102" y="8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3" y="2"/>
                    <a:pt x="45" y="2"/>
                  </a:cubicBezTo>
                  <a:cubicBezTo>
                    <a:pt x="48" y="2"/>
                    <a:pt x="65" y="0"/>
                    <a:pt x="85" y="20"/>
                  </a:cubicBezTo>
                  <a:cubicBezTo>
                    <a:pt x="105" y="40"/>
                    <a:pt x="145" y="90"/>
                    <a:pt x="188" y="86"/>
                  </a:cubicBezTo>
                  <a:cubicBezTo>
                    <a:pt x="230" y="82"/>
                    <a:pt x="208" y="58"/>
                    <a:pt x="208" y="58"/>
                  </a:cubicBezTo>
                  <a:cubicBezTo>
                    <a:pt x="208" y="58"/>
                    <a:pt x="172" y="47"/>
                    <a:pt x="164" y="47"/>
                  </a:cubicBezTo>
                  <a:cubicBezTo>
                    <a:pt x="155" y="47"/>
                    <a:pt x="130" y="26"/>
                    <a:pt x="141" y="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2" name="Freeform 18"/>
            <p:cNvSpPr/>
            <p:nvPr/>
          </p:nvSpPr>
          <p:spPr bwMode="auto">
            <a:xfrm>
              <a:off x="3894843" y="5645700"/>
              <a:ext cx="754509" cy="386338"/>
            </a:xfrm>
            <a:custGeom>
              <a:avLst/>
              <a:gdLst>
                <a:gd name="T0" fmla="*/ 142 w 364"/>
                <a:gd name="T1" fmla="*/ 2 h 186"/>
                <a:gd name="T2" fmla="*/ 231 w 364"/>
                <a:gd name="T3" fmla="*/ 28 h 186"/>
                <a:gd name="T4" fmla="*/ 309 w 364"/>
                <a:gd name="T5" fmla="*/ 59 h 186"/>
                <a:gd name="T6" fmla="*/ 331 w 364"/>
                <a:gd name="T7" fmla="*/ 87 h 186"/>
                <a:gd name="T8" fmla="*/ 364 w 364"/>
                <a:gd name="T9" fmla="*/ 114 h 186"/>
                <a:gd name="T10" fmla="*/ 288 w 364"/>
                <a:gd name="T11" fmla="*/ 186 h 186"/>
                <a:gd name="T12" fmla="*/ 253 w 364"/>
                <a:gd name="T13" fmla="*/ 167 h 186"/>
                <a:gd name="T14" fmla="*/ 107 w 364"/>
                <a:gd name="T15" fmla="*/ 132 h 186"/>
                <a:gd name="T16" fmla="*/ 2 w 364"/>
                <a:gd name="T17" fmla="*/ 13 h 186"/>
                <a:gd name="T18" fmla="*/ 5 w 364"/>
                <a:gd name="T19" fmla="*/ 2 h 186"/>
                <a:gd name="T20" fmla="*/ 44 w 364"/>
                <a:gd name="T21" fmla="*/ 21 h 186"/>
                <a:gd name="T22" fmla="*/ 103 w 364"/>
                <a:gd name="T23" fmla="*/ 80 h 186"/>
                <a:gd name="T24" fmla="*/ 46 w 364"/>
                <a:gd name="T25" fmla="*/ 13 h 186"/>
                <a:gd name="T26" fmla="*/ 46 w 364"/>
                <a:gd name="T27" fmla="*/ 2 h 186"/>
                <a:gd name="T28" fmla="*/ 86 w 364"/>
                <a:gd name="T29" fmla="*/ 20 h 186"/>
                <a:gd name="T30" fmla="*/ 189 w 364"/>
                <a:gd name="T31" fmla="*/ 86 h 186"/>
                <a:gd name="T32" fmla="*/ 209 w 364"/>
                <a:gd name="T33" fmla="*/ 58 h 186"/>
                <a:gd name="T34" fmla="*/ 164 w 364"/>
                <a:gd name="T35" fmla="*/ 47 h 186"/>
                <a:gd name="T36" fmla="*/ 142 w 364"/>
                <a:gd name="T37" fmla="*/ 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4" h="186">
                  <a:moveTo>
                    <a:pt x="142" y="2"/>
                  </a:moveTo>
                  <a:cubicBezTo>
                    <a:pt x="142" y="2"/>
                    <a:pt x="213" y="25"/>
                    <a:pt x="231" y="28"/>
                  </a:cubicBezTo>
                  <a:cubicBezTo>
                    <a:pt x="248" y="30"/>
                    <a:pt x="287" y="35"/>
                    <a:pt x="309" y="59"/>
                  </a:cubicBezTo>
                  <a:cubicBezTo>
                    <a:pt x="330" y="83"/>
                    <a:pt x="323" y="82"/>
                    <a:pt x="331" y="87"/>
                  </a:cubicBezTo>
                  <a:cubicBezTo>
                    <a:pt x="338" y="93"/>
                    <a:pt x="364" y="114"/>
                    <a:pt x="364" y="114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86"/>
                    <a:pt x="261" y="169"/>
                    <a:pt x="253" y="167"/>
                  </a:cubicBezTo>
                  <a:cubicBezTo>
                    <a:pt x="244" y="164"/>
                    <a:pt x="117" y="139"/>
                    <a:pt x="107" y="132"/>
                  </a:cubicBezTo>
                  <a:cubicBezTo>
                    <a:pt x="97" y="126"/>
                    <a:pt x="3" y="17"/>
                    <a:pt x="2" y="13"/>
                  </a:cubicBezTo>
                  <a:cubicBezTo>
                    <a:pt x="0" y="10"/>
                    <a:pt x="1" y="3"/>
                    <a:pt x="5" y="2"/>
                  </a:cubicBezTo>
                  <a:cubicBezTo>
                    <a:pt x="9" y="1"/>
                    <a:pt x="26" y="0"/>
                    <a:pt x="44" y="21"/>
                  </a:cubicBezTo>
                  <a:cubicBezTo>
                    <a:pt x="61" y="42"/>
                    <a:pt x="103" y="80"/>
                    <a:pt x="103" y="8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4" y="2"/>
                    <a:pt x="46" y="2"/>
                  </a:cubicBezTo>
                  <a:cubicBezTo>
                    <a:pt x="48" y="2"/>
                    <a:pt x="65" y="0"/>
                    <a:pt x="86" y="20"/>
                  </a:cubicBezTo>
                  <a:cubicBezTo>
                    <a:pt x="106" y="40"/>
                    <a:pt x="146" y="90"/>
                    <a:pt x="189" y="86"/>
                  </a:cubicBezTo>
                  <a:cubicBezTo>
                    <a:pt x="231" y="82"/>
                    <a:pt x="209" y="58"/>
                    <a:pt x="209" y="58"/>
                  </a:cubicBezTo>
                  <a:cubicBezTo>
                    <a:pt x="209" y="58"/>
                    <a:pt x="173" y="47"/>
                    <a:pt x="164" y="47"/>
                  </a:cubicBezTo>
                  <a:cubicBezTo>
                    <a:pt x="155" y="47"/>
                    <a:pt x="131" y="26"/>
                    <a:pt x="142" y="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7546281" y="5645700"/>
              <a:ext cx="754509" cy="386338"/>
            </a:xfrm>
            <a:custGeom>
              <a:avLst/>
              <a:gdLst>
                <a:gd name="T0" fmla="*/ 222 w 364"/>
                <a:gd name="T1" fmla="*/ 2 h 186"/>
                <a:gd name="T2" fmla="*/ 133 w 364"/>
                <a:gd name="T3" fmla="*/ 28 h 186"/>
                <a:gd name="T4" fmla="*/ 55 w 364"/>
                <a:gd name="T5" fmla="*/ 59 h 186"/>
                <a:gd name="T6" fmla="*/ 33 w 364"/>
                <a:gd name="T7" fmla="*/ 87 h 186"/>
                <a:gd name="T8" fmla="*/ 0 w 364"/>
                <a:gd name="T9" fmla="*/ 114 h 186"/>
                <a:gd name="T10" fmla="*/ 76 w 364"/>
                <a:gd name="T11" fmla="*/ 186 h 186"/>
                <a:gd name="T12" fmla="*/ 111 w 364"/>
                <a:gd name="T13" fmla="*/ 167 h 186"/>
                <a:gd name="T14" fmla="*/ 257 w 364"/>
                <a:gd name="T15" fmla="*/ 132 h 186"/>
                <a:gd name="T16" fmla="*/ 362 w 364"/>
                <a:gd name="T17" fmla="*/ 13 h 186"/>
                <a:gd name="T18" fmla="*/ 359 w 364"/>
                <a:gd name="T19" fmla="*/ 2 h 186"/>
                <a:gd name="T20" fmla="*/ 320 w 364"/>
                <a:gd name="T21" fmla="*/ 21 h 186"/>
                <a:gd name="T22" fmla="*/ 261 w 364"/>
                <a:gd name="T23" fmla="*/ 80 h 186"/>
                <a:gd name="T24" fmla="*/ 318 w 364"/>
                <a:gd name="T25" fmla="*/ 13 h 186"/>
                <a:gd name="T26" fmla="*/ 318 w 364"/>
                <a:gd name="T27" fmla="*/ 2 h 186"/>
                <a:gd name="T28" fmla="*/ 278 w 364"/>
                <a:gd name="T29" fmla="*/ 20 h 186"/>
                <a:gd name="T30" fmla="*/ 175 w 364"/>
                <a:gd name="T31" fmla="*/ 86 h 186"/>
                <a:gd name="T32" fmla="*/ 155 w 364"/>
                <a:gd name="T33" fmla="*/ 58 h 186"/>
                <a:gd name="T34" fmla="*/ 200 w 364"/>
                <a:gd name="T35" fmla="*/ 47 h 186"/>
                <a:gd name="T36" fmla="*/ 222 w 364"/>
                <a:gd name="T37" fmla="*/ 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4" h="186">
                  <a:moveTo>
                    <a:pt x="222" y="2"/>
                  </a:moveTo>
                  <a:cubicBezTo>
                    <a:pt x="222" y="2"/>
                    <a:pt x="151" y="25"/>
                    <a:pt x="133" y="28"/>
                  </a:cubicBezTo>
                  <a:cubicBezTo>
                    <a:pt x="116" y="30"/>
                    <a:pt x="77" y="35"/>
                    <a:pt x="55" y="59"/>
                  </a:cubicBezTo>
                  <a:cubicBezTo>
                    <a:pt x="34" y="83"/>
                    <a:pt x="41" y="82"/>
                    <a:pt x="33" y="87"/>
                  </a:cubicBezTo>
                  <a:cubicBezTo>
                    <a:pt x="26" y="93"/>
                    <a:pt x="0" y="114"/>
                    <a:pt x="0" y="114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76" y="186"/>
                    <a:pt x="103" y="169"/>
                    <a:pt x="111" y="167"/>
                  </a:cubicBezTo>
                  <a:cubicBezTo>
                    <a:pt x="120" y="164"/>
                    <a:pt x="247" y="139"/>
                    <a:pt x="257" y="132"/>
                  </a:cubicBezTo>
                  <a:cubicBezTo>
                    <a:pt x="267" y="126"/>
                    <a:pt x="361" y="17"/>
                    <a:pt x="362" y="13"/>
                  </a:cubicBezTo>
                  <a:cubicBezTo>
                    <a:pt x="364" y="10"/>
                    <a:pt x="363" y="3"/>
                    <a:pt x="359" y="2"/>
                  </a:cubicBezTo>
                  <a:cubicBezTo>
                    <a:pt x="355" y="1"/>
                    <a:pt x="338" y="0"/>
                    <a:pt x="320" y="21"/>
                  </a:cubicBezTo>
                  <a:cubicBezTo>
                    <a:pt x="303" y="42"/>
                    <a:pt x="261" y="80"/>
                    <a:pt x="261" y="80"/>
                  </a:cubicBezTo>
                  <a:cubicBezTo>
                    <a:pt x="318" y="13"/>
                    <a:pt x="318" y="13"/>
                    <a:pt x="318" y="13"/>
                  </a:cubicBezTo>
                  <a:cubicBezTo>
                    <a:pt x="318" y="13"/>
                    <a:pt x="320" y="2"/>
                    <a:pt x="318" y="2"/>
                  </a:cubicBezTo>
                  <a:cubicBezTo>
                    <a:pt x="316" y="2"/>
                    <a:pt x="299" y="0"/>
                    <a:pt x="278" y="20"/>
                  </a:cubicBezTo>
                  <a:cubicBezTo>
                    <a:pt x="258" y="40"/>
                    <a:pt x="218" y="90"/>
                    <a:pt x="175" y="86"/>
                  </a:cubicBezTo>
                  <a:cubicBezTo>
                    <a:pt x="133" y="82"/>
                    <a:pt x="155" y="58"/>
                    <a:pt x="155" y="58"/>
                  </a:cubicBezTo>
                  <a:cubicBezTo>
                    <a:pt x="155" y="58"/>
                    <a:pt x="191" y="47"/>
                    <a:pt x="200" y="47"/>
                  </a:cubicBezTo>
                  <a:cubicBezTo>
                    <a:pt x="209" y="47"/>
                    <a:pt x="233" y="26"/>
                    <a:pt x="222" y="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4" name="Freeform 20"/>
            <p:cNvSpPr/>
            <p:nvPr/>
          </p:nvSpPr>
          <p:spPr bwMode="auto">
            <a:xfrm>
              <a:off x="7439705" y="5801930"/>
              <a:ext cx="302773" cy="329416"/>
            </a:xfrm>
            <a:custGeom>
              <a:avLst/>
              <a:gdLst>
                <a:gd name="T0" fmla="*/ 0 w 250"/>
                <a:gd name="T1" fmla="*/ 60 h 272"/>
                <a:gd name="T2" fmla="*/ 105 w 250"/>
                <a:gd name="T3" fmla="*/ 0 h 272"/>
                <a:gd name="T4" fmla="*/ 250 w 250"/>
                <a:gd name="T5" fmla="*/ 214 h 272"/>
                <a:gd name="T6" fmla="*/ 153 w 250"/>
                <a:gd name="T7" fmla="*/ 272 h 272"/>
                <a:gd name="T8" fmla="*/ 0 w 250"/>
                <a:gd name="T9" fmla="*/ 6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72">
                  <a:moveTo>
                    <a:pt x="0" y="60"/>
                  </a:moveTo>
                  <a:lnTo>
                    <a:pt x="105" y="0"/>
                  </a:lnTo>
                  <a:lnTo>
                    <a:pt x="250" y="214"/>
                  </a:lnTo>
                  <a:lnTo>
                    <a:pt x="153" y="272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5" name="Freeform 21"/>
            <p:cNvSpPr/>
            <p:nvPr/>
          </p:nvSpPr>
          <p:spPr bwMode="auto">
            <a:xfrm>
              <a:off x="6097817" y="4894824"/>
              <a:ext cx="1582895" cy="1963177"/>
            </a:xfrm>
            <a:custGeom>
              <a:avLst/>
              <a:gdLst>
                <a:gd name="T0" fmla="*/ 109 w 763"/>
                <a:gd name="T1" fmla="*/ 0 h 946"/>
                <a:gd name="T2" fmla="*/ 375 w 763"/>
                <a:gd name="T3" fmla="*/ 115 h 946"/>
                <a:gd name="T4" fmla="*/ 541 w 763"/>
                <a:gd name="T5" fmla="*/ 506 h 946"/>
                <a:gd name="T6" fmla="*/ 663 w 763"/>
                <a:gd name="T7" fmla="*/ 437 h 946"/>
                <a:gd name="T8" fmla="*/ 763 w 763"/>
                <a:gd name="T9" fmla="*/ 594 h 946"/>
                <a:gd name="T10" fmla="*/ 525 w 763"/>
                <a:gd name="T11" fmla="*/ 721 h 946"/>
                <a:gd name="T12" fmla="*/ 482 w 763"/>
                <a:gd name="T13" fmla="*/ 696 h 946"/>
                <a:gd name="T14" fmla="*/ 307 w 763"/>
                <a:gd name="T15" fmla="*/ 483 h 946"/>
                <a:gd name="T16" fmla="*/ 307 w 763"/>
                <a:gd name="T17" fmla="*/ 946 h 946"/>
                <a:gd name="T18" fmla="*/ 0 w 763"/>
                <a:gd name="T19" fmla="*/ 946 h 946"/>
                <a:gd name="T20" fmla="*/ 0 w 763"/>
                <a:gd name="T21" fmla="*/ 437 h 946"/>
                <a:gd name="T22" fmla="*/ 109 w 763"/>
                <a:gd name="T2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3" h="946">
                  <a:moveTo>
                    <a:pt x="109" y="0"/>
                  </a:moveTo>
                  <a:cubicBezTo>
                    <a:pt x="375" y="115"/>
                    <a:pt x="375" y="115"/>
                    <a:pt x="375" y="115"/>
                  </a:cubicBezTo>
                  <a:cubicBezTo>
                    <a:pt x="541" y="506"/>
                    <a:pt x="541" y="506"/>
                    <a:pt x="541" y="506"/>
                  </a:cubicBezTo>
                  <a:cubicBezTo>
                    <a:pt x="663" y="437"/>
                    <a:pt x="663" y="437"/>
                    <a:pt x="663" y="437"/>
                  </a:cubicBezTo>
                  <a:cubicBezTo>
                    <a:pt x="763" y="594"/>
                    <a:pt x="763" y="594"/>
                    <a:pt x="763" y="594"/>
                  </a:cubicBezTo>
                  <a:cubicBezTo>
                    <a:pt x="763" y="594"/>
                    <a:pt x="536" y="721"/>
                    <a:pt x="525" y="721"/>
                  </a:cubicBezTo>
                  <a:cubicBezTo>
                    <a:pt x="515" y="721"/>
                    <a:pt x="515" y="726"/>
                    <a:pt x="482" y="696"/>
                  </a:cubicBezTo>
                  <a:cubicBezTo>
                    <a:pt x="450" y="665"/>
                    <a:pt x="307" y="483"/>
                    <a:pt x="307" y="483"/>
                  </a:cubicBezTo>
                  <a:cubicBezTo>
                    <a:pt x="307" y="946"/>
                    <a:pt x="307" y="946"/>
                    <a:pt x="307" y="946"/>
                  </a:cubicBezTo>
                  <a:cubicBezTo>
                    <a:pt x="0" y="946"/>
                    <a:pt x="0" y="946"/>
                    <a:pt x="0" y="946"/>
                  </a:cubicBezTo>
                  <a:cubicBezTo>
                    <a:pt x="0" y="437"/>
                    <a:pt x="0" y="437"/>
                    <a:pt x="0" y="437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4456789" y="5801930"/>
              <a:ext cx="305195" cy="329416"/>
            </a:xfrm>
            <a:custGeom>
              <a:avLst/>
              <a:gdLst>
                <a:gd name="T0" fmla="*/ 252 w 252"/>
                <a:gd name="T1" fmla="*/ 60 h 272"/>
                <a:gd name="T2" fmla="*/ 147 w 252"/>
                <a:gd name="T3" fmla="*/ 0 h 272"/>
                <a:gd name="T4" fmla="*/ 0 w 252"/>
                <a:gd name="T5" fmla="*/ 214 h 272"/>
                <a:gd name="T6" fmla="*/ 98 w 252"/>
                <a:gd name="T7" fmla="*/ 272 h 272"/>
                <a:gd name="T8" fmla="*/ 252 w 252"/>
                <a:gd name="T9" fmla="*/ 6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272">
                  <a:moveTo>
                    <a:pt x="252" y="60"/>
                  </a:moveTo>
                  <a:lnTo>
                    <a:pt x="147" y="0"/>
                  </a:lnTo>
                  <a:lnTo>
                    <a:pt x="0" y="214"/>
                  </a:lnTo>
                  <a:lnTo>
                    <a:pt x="98" y="272"/>
                  </a:lnTo>
                  <a:lnTo>
                    <a:pt x="252" y="60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7" name="Freeform 23"/>
            <p:cNvSpPr/>
            <p:nvPr/>
          </p:nvSpPr>
          <p:spPr bwMode="auto">
            <a:xfrm>
              <a:off x="4520977" y="4894824"/>
              <a:ext cx="1576840" cy="1963177"/>
            </a:xfrm>
            <a:custGeom>
              <a:avLst/>
              <a:gdLst>
                <a:gd name="T0" fmla="*/ 651 w 760"/>
                <a:gd name="T1" fmla="*/ 0 h 946"/>
                <a:gd name="T2" fmla="*/ 376 w 760"/>
                <a:gd name="T3" fmla="*/ 120 h 946"/>
                <a:gd name="T4" fmla="*/ 221 w 760"/>
                <a:gd name="T5" fmla="*/ 506 h 946"/>
                <a:gd name="T6" fmla="*/ 100 w 760"/>
                <a:gd name="T7" fmla="*/ 437 h 946"/>
                <a:gd name="T8" fmla="*/ 0 w 760"/>
                <a:gd name="T9" fmla="*/ 594 h 946"/>
                <a:gd name="T10" fmla="*/ 237 w 760"/>
                <a:gd name="T11" fmla="*/ 721 h 946"/>
                <a:gd name="T12" fmla="*/ 280 w 760"/>
                <a:gd name="T13" fmla="*/ 696 h 946"/>
                <a:gd name="T14" fmla="*/ 455 w 760"/>
                <a:gd name="T15" fmla="*/ 483 h 946"/>
                <a:gd name="T16" fmla="*/ 455 w 760"/>
                <a:gd name="T17" fmla="*/ 946 h 946"/>
                <a:gd name="T18" fmla="*/ 760 w 760"/>
                <a:gd name="T19" fmla="*/ 946 h 946"/>
                <a:gd name="T20" fmla="*/ 760 w 760"/>
                <a:gd name="T21" fmla="*/ 437 h 946"/>
                <a:gd name="T22" fmla="*/ 651 w 760"/>
                <a:gd name="T2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0" h="946">
                  <a:moveTo>
                    <a:pt x="651" y="0"/>
                  </a:moveTo>
                  <a:cubicBezTo>
                    <a:pt x="376" y="120"/>
                    <a:pt x="376" y="120"/>
                    <a:pt x="376" y="120"/>
                  </a:cubicBezTo>
                  <a:cubicBezTo>
                    <a:pt x="221" y="506"/>
                    <a:pt x="221" y="506"/>
                    <a:pt x="221" y="506"/>
                  </a:cubicBezTo>
                  <a:cubicBezTo>
                    <a:pt x="100" y="437"/>
                    <a:pt x="100" y="437"/>
                    <a:pt x="100" y="437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594"/>
                    <a:pt x="226" y="721"/>
                    <a:pt x="237" y="721"/>
                  </a:cubicBezTo>
                  <a:cubicBezTo>
                    <a:pt x="248" y="721"/>
                    <a:pt x="248" y="726"/>
                    <a:pt x="280" y="696"/>
                  </a:cubicBezTo>
                  <a:cubicBezTo>
                    <a:pt x="312" y="665"/>
                    <a:pt x="455" y="483"/>
                    <a:pt x="455" y="483"/>
                  </a:cubicBezTo>
                  <a:cubicBezTo>
                    <a:pt x="455" y="946"/>
                    <a:pt x="455" y="946"/>
                    <a:pt x="455" y="946"/>
                  </a:cubicBezTo>
                  <a:cubicBezTo>
                    <a:pt x="760" y="946"/>
                    <a:pt x="760" y="946"/>
                    <a:pt x="760" y="946"/>
                  </a:cubicBezTo>
                  <a:cubicBezTo>
                    <a:pt x="760" y="437"/>
                    <a:pt x="760" y="437"/>
                    <a:pt x="760" y="437"/>
                  </a:cubicBezTo>
                  <a:cubicBezTo>
                    <a:pt x="651" y="0"/>
                    <a:pt x="651" y="0"/>
                    <a:pt x="651" y="0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5871343" y="4882713"/>
              <a:ext cx="226474" cy="919217"/>
            </a:xfrm>
            <a:custGeom>
              <a:avLst/>
              <a:gdLst>
                <a:gd name="T0" fmla="*/ 0 w 187"/>
                <a:gd name="T1" fmla="*/ 0 h 759"/>
                <a:gd name="T2" fmla="*/ 182 w 187"/>
                <a:gd name="T3" fmla="*/ 118 h 759"/>
                <a:gd name="T4" fmla="*/ 187 w 187"/>
                <a:gd name="T5" fmla="*/ 759 h 759"/>
                <a:gd name="T6" fmla="*/ 0 w 187"/>
                <a:gd name="T7" fmla="*/ 10 h 759"/>
                <a:gd name="T8" fmla="*/ 0 w 187"/>
                <a:gd name="T9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759">
                  <a:moveTo>
                    <a:pt x="0" y="0"/>
                  </a:moveTo>
                  <a:lnTo>
                    <a:pt x="182" y="118"/>
                  </a:lnTo>
                  <a:lnTo>
                    <a:pt x="187" y="759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19" name="Freeform 25"/>
            <p:cNvSpPr/>
            <p:nvPr/>
          </p:nvSpPr>
          <p:spPr bwMode="auto">
            <a:xfrm>
              <a:off x="5871343" y="4882713"/>
              <a:ext cx="226474" cy="919217"/>
            </a:xfrm>
            <a:custGeom>
              <a:avLst/>
              <a:gdLst>
                <a:gd name="T0" fmla="*/ 0 w 187"/>
                <a:gd name="T1" fmla="*/ 0 h 759"/>
                <a:gd name="T2" fmla="*/ 182 w 187"/>
                <a:gd name="T3" fmla="*/ 118 h 759"/>
                <a:gd name="T4" fmla="*/ 187 w 187"/>
                <a:gd name="T5" fmla="*/ 759 h 759"/>
                <a:gd name="T6" fmla="*/ 0 w 187"/>
                <a:gd name="T7" fmla="*/ 10 h 759"/>
                <a:gd name="T8" fmla="*/ 0 w 187"/>
                <a:gd name="T9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759">
                  <a:moveTo>
                    <a:pt x="0" y="0"/>
                  </a:moveTo>
                  <a:lnTo>
                    <a:pt x="182" y="118"/>
                  </a:lnTo>
                  <a:lnTo>
                    <a:pt x="187" y="759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0" name="Freeform 26"/>
            <p:cNvSpPr/>
            <p:nvPr/>
          </p:nvSpPr>
          <p:spPr bwMode="auto">
            <a:xfrm>
              <a:off x="6085706" y="4886346"/>
              <a:ext cx="238585" cy="915584"/>
            </a:xfrm>
            <a:custGeom>
              <a:avLst/>
              <a:gdLst>
                <a:gd name="T0" fmla="*/ 197 w 197"/>
                <a:gd name="T1" fmla="*/ 0 h 756"/>
                <a:gd name="T2" fmla="*/ 0 w 197"/>
                <a:gd name="T3" fmla="*/ 113 h 756"/>
                <a:gd name="T4" fmla="*/ 10 w 197"/>
                <a:gd name="T5" fmla="*/ 756 h 756"/>
                <a:gd name="T6" fmla="*/ 197 w 197"/>
                <a:gd name="T7" fmla="*/ 7 h 756"/>
                <a:gd name="T8" fmla="*/ 197 w 197"/>
                <a:gd name="T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756">
                  <a:moveTo>
                    <a:pt x="197" y="0"/>
                  </a:moveTo>
                  <a:lnTo>
                    <a:pt x="0" y="113"/>
                  </a:lnTo>
                  <a:lnTo>
                    <a:pt x="10" y="756"/>
                  </a:lnTo>
                  <a:lnTo>
                    <a:pt x="197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1" name="Freeform 27"/>
            <p:cNvSpPr/>
            <p:nvPr/>
          </p:nvSpPr>
          <p:spPr bwMode="auto">
            <a:xfrm>
              <a:off x="6085706" y="4886346"/>
              <a:ext cx="238585" cy="915584"/>
            </a:xfrm>
            <a:custGeom>
              <a:avLst/>
              <a:gdLst>
                <a:gd name="T0" fmla="*/ 197 w 197"/>
                <a:gd name="T1" fmla="*/ 0 h 756"/>
                <a:gd name="T2" fmla="*/ 0 w 197"/>
                <a:gd name="T3" fmla="*/ 113 h 756"/>
                <a:gd name="T4" fmla="*/ 10 w 197"/>
                <a:gd name="T5" fmla="*/ 756 h 756"/>
                <a:gd name="T6" fmla="*/ 197 w 197"/>
                <a:gd name="T7" fmla="*/ 7 h 756"/>
                <a:gd name="T8" fmla="*/ 197 w 197"/>
                <a:gd name="T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756">
                  <a:moveTo>
                    <a:pt x="197" y="0"/>
                  </a:moveTo>
                  <a:lnTo>
                    <a:pt x="0" y="113"/>
                  </a:lnTo>
                  <a:lnTo>
                    <a:pt x="10" y="756"/>
                  </a:lnTo>
                  <a:lnTo>
                    <a:pt x="197" y="7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2" name="Freeform 28"/>
            <p:cNvSpPr/>
            <p:nvPr/>
          </p:nvSpPr>
          <p:spPr bwMode="auto">
            <a:xfrm>
              <a:off x="5923420" y="5106765"/>
              <a:ext cx="174397" cy="695166"/>
            </a:xfrm>
            <a:custGeom>
              <a:avLst/>
              <a:gdLst>
                <a:gd name="T0" fmla="*/ 0 w 144"/>
                <a:gd name="T1" fmla="*/ 0 h 574"/>
                <a:gd name="T2" fmla="*/ 0 w 144"/>
                <a:gd name="T3" fmla="*/ 0 h 574"/>
                <a:gd name="T4" fmla="*/ 144 w 144"/>
                <a:gd name="T5" fmla="*/ 574 h 574"/>
                <a:gd name="T6" fmla="*/ 0 w 144"/>
                <a:gd name="T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74">
                  <a:moveTo>
                    <a:pt x="0" y="0"/>
                  </a:moveTo>
                  <a:lnTo>
                    <a:pt x="0" y="0"/>
                  </a:lnTo>
                  <a:lnTo>
                    <a:pt x="144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3" name="Freeform 29"/>
            <p:cNvSpPr/>
            <p:nvPr/>
          </p:nvSpPr>
          <p:spPr bwMode="auto">
            <a:xfrm>
              <a:off x="5923420" y="5106765"/>
              <a:ext cx="174397" cy="695166"/>
            </a:xfrm>
            <a:custGeom>
              <a:avLst/>
              <a:gdLst>
                <a:gd name="T0" fmla="*/ 0 w 144"/>
                <a:gd name="T1" fmla="*/ 0 h 574"/>
                <a:gd name="T2" fmla="*/ 0 w 144"/>
                <a:gd name="T3" fmla="*/ 0 h 574"/>
                <a:gd name="T4" fmla="*/ 144 w 144"/>
                <a:gd name="T5" fmla="*/ 574 h 574"/>
                <a:gd name="T6" fmla="*/ 0 w 144"/>
                <a:gd name="T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74">
                  <a:moveTo>
                    <a:pt x="0" y="0"/>
                  </a:moveTo>
                  <a:lnTo>
                    <a:pt x="0" y="0"/>
                  </a:lnTo>
                  <a:lnTo>
                    <a:pt x="144" y="57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4" name="Freeform 30"/>
            <p:cNvSpPr/>
            <p:nvPr/>
          </p:nvSpPr>
          <p:spPr bwMode="auto">
            <a:xfrm>
              <a:off x="5923420" y="5023200"/>
              <a:ext cx="174397" cy="778731"/>
            </a:xfrm>
            <a:custGeom>
              <a:avLst/>
              <a:gdLst>
                <a:gd name="T0" fmla="*/ 134 w 144"/>
                <a:gd name="T1" fmla="*/ 0 h 643"/>
                <a:gd name="T2" fmla="*/ 0 w 144"/>
                <a:gd name="T3" fmla="*/ 69 h 643"/>
                <a:gd name="T4" fmla="*/ 144 w 144"/>
                <a:gd name="T5" fmla="*/ 643 h 643"/>
                <a:gd name="T6" fmla="*/ 134 w 144"/>
                <a:gd name="T7" fmla="*/ 0 h 643"/>
                <a:gd name="T8" fmla="*/ 134 w 144"/>
                <a:gd name="T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43">
                  <a:moveTo>
                    <a:pt x="134" y="0"/>
                  </a:moveTo>
                  <a:lnTo>
                    <a:pt x="0" y="69"/>
                  </a:lnTo>
                  <a:lnTo>
                    <a:pt x="144" y="643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5" name="Freeform 31"/>
            <p:cNvSpPr/>
            <p:nvPr/>
          </p:nvSpPr>
          <p:spPr bwMode="auto">
            <a:xfrm>
              <a:off x="5923420" y="5023200"/>
              <a:ext cx="174397" cy="778731"/>
            </a:xfrm>
            <a:custGeom>
              <a:avLst/>
              <a:gdLst>
                <a:gd name="T0" fmla="*/ 134 w 144"/>
                <a:gd name="T1" fmla="*/ 0 h 643"/>
                <a:gd name="T2" fmla="*/ 0 w 144"/>
                <a:gd name="T3" fmla="*/ 69 h 643"/>
                <a:gd name="T4" fmla="*/ 144 w 144"/>
                <a:gd name="T5" fmla="*/ 643 h 643"/>
                <a:gd name="T6" fmla="*/ 134 w 144"/>
                <a:gd name="T7" fmla="*/ 0 h 643"/>
                <a:gd name="T8" fmla="*/ 134 w 144"/>
                <a:gd name="T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43">
                  <a:moveTo>
                    <a:pt x="134" y="0"/>
                  </a:moveTo>
                  <a:lnTo>
                    <a:pt x="0" y="69"/>
                  </a:lnTo>
                  <a:lnTo>
                    <a:pt x="144" y="643"/>
                  </a:lnTo>
                  <a:lnTo>
                    <a:pt x="134" y="0"/>
                  </a:lnTo>
                  <a:lnTo>
                    <a:pt x="1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6097817" y="5093443"/>
              <a:ext cx="176819" cy="708488"/>
            </a:xfrm>
            <a:custGeom>
              <a:avLst/>
              <a:gdLst>
                <a:gd name="T0" fmla="*/ 146 w 146"/>
                <a:gd name="T1" fmla="*/ 0 h 585"/>
                <a:gd name="T2" fmla="*/ 0 w 146"/>
                <a:gd name="T3" fmla="*/ 585 h 585"/>
                <a:gd name="T4" fmla="*/ 146 w 146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" h="585">
                  <a:moveTo>
                    <a:pt x="146" y="0"/>
                  </a:moveTo>
                  <a:lnTo>
                    <a:pt x="0" y="585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899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7" name="Freeform 33"/>
            <p:cNvSpPr/>
            <p:nvPr/>
          </p:nvSpPr>
          <p:spPr bwMode="auto">
            <a:xfrm>
              <a:off x="6097817" y="5093443"/>
              <a:ext cx="176819" cy="708488"/>
            </a:xfrm>
            <a:custGeom>
              <a:avLst/>
              <a:gdLst>
                <a:gd name="T0" fmla="*/ 146 w 146"/>
                <a:gd name="T1" fmla="*/ 0 h 585"/>
                <a:gd name="T2" fmla="*/ 0 w 146"/>
                <a:gd name="T3" fmla="*/ 585 h 585"/>
                <a:gd name="T4" fmla="*/ 146 w 146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" h="585">
                  <a:moveTo>
                    <a:pt x="146" y="0"/>
                  </a:moveTo>
                  <a:lnTo>
                    <a:pt x="0" y="585"/>
                  </a:lnTo>
                  <a:lnTo>
                    <a:pt x="1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8" name="Freeform 34"/>
            <p:cNvSpPr/>
            <p:nvPr/>
          </p:nvSpPr>
          <p:spPr bwMode="auto">
            <a:xfrm>
              <a:off x="6085706" y="5023200"/>
              <a:ext cx="188930" cy="778731"/>
            </a:xfrm>
            <a:custGeom>
              <a:avLst/>
              <a:gdLst>
                <a:gd name="T0" fmla="*/ 0 w 156"/>
                <a:gd name="T1" fmla="*/ 0 h 643"/>
                <a:gd name="T2" fmla="*/ 0 w 156"/>
                <a:gd name="T3" fmla="*/ 0 h 643"/>
                <a:gd name="T4" fmla="*/ 10 w 156"/>
                <a:gd name="T5" fmla="*/ 643 h 643"/>
                <a:gd name="T6" fmla="*/ 156 w 156"/>
                <a:gd name="T7" fmla="*/ 58 h 643"/>
                <a:gd name="T8" fmla="*/ 0 w 156"/>
                <a:gd name="T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643">
                  <a:moveTo>
                    <a:pt x="0" y="0"/>
                  </a:moveTo>
                  <a:lnTo>
                    <a:pt x="0" y="0"/>
                  </a:lnTo>
                  <a:lnTo>
                    <a:pt x="10" y="643"/>
                  </a:lnTo>
                  <a:lnTo>
                    <a:pt x="156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6085706" y="5023200"/>
              <a:ext cx="188930" cy="778731"/>
            </a:xfrm>
            <a:custGeom>
              <a:avLst/>
              <a:gdLst>
                <a:gd name="T0" fmla="*/ 0 w 156"/>
                <a:gd name="T1" fmla="*/ 0 h 643"/>
                <a:gd name="T2" fmla="*/ 0 w 156"/>
                <a:gd name="T3" fmla="*/ 0 h 643"/>
                <a:gd name="T4" fmla="*/ 10 w 156"/>
                <a:gd name="T5" fmla="*/ 643 h 643"/>
                <a:gd name="T6" fmla="*/ 156 w 156"/>
                <a:gd name="T7" fmla="*/ 58 h 643"/>
                <a:gd name="T8" fmla="*/ 0 w 156"/>
                <a:gd name="T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643">
                  <a:moveTo>
                    <a:pt x="0" y="0"/>
                  </a:moveTo>
                  <a:lnTo>
                    <a:pt x="0" y="0"/>
                  </a:lnTo>
                  <a:lnTo>
                    <a:pt x="10" y="643"/>
                  </a:lnTo>
                  <a:lnTo>
                    <a:pt x="156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6004563" y="5023200"/>
              <a:ext cx="93254" cy="778731"/>
            </a:xfrm>
            <a:custGeom>
              <a:avLst/>
              <a:gdLst>
                <a:gd name="T0" fmla="*/ 77 w 77"/>
                <a:gd name="T1" fmla="*/ 643 h 643"/>
                <a:gd name="T2" fmla="*/ 67 w 77"/>
                <a:gd name="T3" fmla="*/ 127 h 643"/>
                <a:gd name="T4" fmla="*/ 67 w 77"/>
                <a:gd name="T5" fmla="*/ 0 h 643"/>
                <a:gd name="T6" fmla="*/ 0 w 77"/>
                <a:gd name="T7" fmla="*/ 35 h 643"/>
                <a:gd name="T8" fmla="*/ 41 w 77"/>
                <a:gd name="T9" fmla="*/ 93 h 643"/>
                <a:gd name="T10" fmla="*/ 10 w 77"/>
                <a:gd name="T11" fmla="*/ 391 h 643"/>
                <a:gd name="T12" fmla="*/ 77 w 77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43">
                  <a:moveTo>
                    <a:pt x="77" y="643"/>
                  </a:moveTo>
                  <a:lnTo>
                    <a:pt x="67" y="127"/>
                  </a:lnTo>
                  <a:lnTo>
                    <a:pt x="67" y="0"/>
                  </a:lnTo>
                  <a:lnTo>
                    <a:pt x="0" y="35"/>
                  </a:lnTo>
                  <a:lnTo>
                    <a:pt x="41" y="93"/>
                  </a:lnTo>
                  <a:lnTo>
                    <a:pt x="10" y="391"/>
                  </a:lnTo>
                  <a:lnTo>
                    <a:pt x="77" y="6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6085706" y="5023200"/>
              <a:ext cx="88410" cy="778731"/>
            </a:xfrm>
            <a:custGeom>
              <a:avLst/>
              <a:gdLst>
                <a:gd name="T0" fmla="*/ 10 w 73"/>
                <a:gd name="T1" fmla="*/ 643 h 643"/>
                <a:gd name="T2" fmla="*/ 0 w 73"/>
                <a:gd name="T3" fmla="*/ 127 h 643"/>
                <a:gd name="T4" fmla="*/ 0 w 73"/>
                <a:gd name="T5" fmla="*/ 0 h 643"/>
                <a:gd name="T6" fmla="*/ 67 w 73"/>
                <a:gd name="T7" fmla="*/ 35 h 643"/>
                <a:gd name="T8" fmla="*/ 26 w 73"/>
                <a:gd name="T9" fmla="*/ 93 h 643"/>
                <a:gd name="T10" fmla="*/ 73 w 73"/>
                <a:gd name="T11" fmla="*/ 399 h 643"/>
                <a:gd name="T12" fmla="*/ 10 w 73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43">
                  <a:moveTo>
                    <a:pt x="10" y="643"/>
                  </a:moveTo>
                  <a:lnTo>
                    <a:pt x="0" y="127"/>
                  </a:lnTo>
                  <a:lnTo>
                    <a:pt x="0" y="0"/>
                  </a:lnTo>
                  <a:lnTo>
                    <a:pt x="67" y="35"/>
                  </a:lnTo>
                  <a:lnTo>
                    <a:pt x="26" y="93"/>
                  </a:lnTo>
                  <a:lnTo>
                    <a:pt x="73" y="399"/>
                  </a:lnTo>
                  <a:lnTo>
                    <a:pt x="10" y="64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2" name="Freeform 38"/>
            <p:cNvSpPr/>
            <p:nvPr/>
          </p:nvSpPr>
          <p:spPr bwMode="auto">
            <a:xfrm>
              <a:off x="6016674" y="5023200"/>
              <a:ext cx="81143" cy="778731"/>
            </a:xfrm>
            <a:custGeom>
              <a:avLst/>
              <a:gdLst>
                <a:gd name="T0" fmla="*/ 67 w 67"/>
                <a:gd name="T1" fmla="*/ 634 h 643"/>
                <a:gd name="T2" fmla="*/ 67 w 67"/>
                <a:gd name="T3" fmla="*/ 643 h 643"/>
                <a:gd name="T4" fmla="*/ 0 w 67"/>
                <a:gd name="T5" fmla="*/ 391 h 643"/>
                <a:gd name="T6" fmla="*/ 57 w 67"/>
                <a:gd name="T7" fmla="*/ 0 h 643"/>
                <a:gd name="T8" fmla="*/ 67 w 67"/>
                <a:gd name="T9" fmla="*/ 63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43">
                  <a:moveTo>
                    <a:pt x="67" y="634"/>
                  </a:moveTo>
                  <a:lnTo>
                    <a:pt x="67" y="643"/>
                  </a:lnTo>
                  <a:lnTo>
                    <a:pt x="0" y="391"/>
                  </a:lnTo>
                  <a:lnTo>
                    <a:pt x="57" y="0"/>
                  </a:lnTo>
                  <a:lnTo>
                    <a:pt x="67" y="6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5647291" y="4882713"/>
              <a:ext cx="450526" cy="919217"/>
            </a:xfrm>
            <a:custGeom>
              <a:avLst/>
              <a:gdLst>
                <a:gd name="T0" fmla="*/ 185 w 372"/>
                <a:gd name="T1" fmla="*/ 0 h 759"/>
                <a:gd name="T2" fmla="*/ 0 w 372"/>
                <a:gd name="T3" fmla="*/ 84 h 759"/>
                <a:gd name="T4" fmla="*/ 112 w 372"/>
                <a:gd name="T5" fmla="*/ 202 h 759"/>
                <a:gd name="T6" fmla="*/ 60 w 372"/>
                <a:gd name="T7" fmla="*/ 303 h 759"/>
                <a:gd name="T8" fmla="*/ 372 w 372"/>
                <a:gd name="T9" fmla="*/ 759 h 759"/>
                <a:gd name="T10" fmla="*/ 185 w 372"/>
                <a:gd name="T11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759">
                  <a:moveTo>
                    <a:pt x="185" y="0"/>
                  </a:moveTo>
                  <a:lnTo>
                    <a:pt x="0" y="84"/>
                  </a:lnTo>
                  <a:lnTo>
                    <a:pt x="112" y="202"/>
                  </a:lnTo>
                  <a:lnTo>
                    <a:pt x="60" y="303"/>
                  </a:lnTo>
                  <a:lnTo>
                    <a:pt x="372" y="75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4" name="Freeform 40"/>
            <p:cNvSpPr/>
            <p:nvPr/>
          </p:nvSpPr>
          <p:spPr bwMode="auto">
            <a:xfrm>
              <a:off x="6095394" y="4886346"/>
              <a:ext cx="452948" cy="915584"/>
            </a:xfrm>
            <a:custGeom>
              <a:avLst/>
              <a:gdLst>
                <a:gd name="T0" fmla="*/ 189 w 374"/>
                <a:gd name="T1" fmla="*/ 0 h 756"/>
                <a:gd name="T2" fmla="*/ 374 w 374"/>
                <a:gd name="T3" fmla="*/ 79 h 756"/>
                <a:gd name="T4" fmla="*/ 259 w 374"/>
                <a:gd name="T5" fmla="*/ 199 h 756"/>
                <a:gd name="T6" fmla="*/ 312 w 374"/>
                <a:gd name="T7" fmla="*/ 300 h 756"/>
                <a:gd name="T8" fmla="*/ 0 w 374"/>
                <a:gd name="T9" fmla="*/ 756 h 756"/>
                <a:gd name="T10" fmla="*/ 189 w 374"/>
                <a:gd name="T11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756">
                  <a:moveTo>
                    <a:pt x="189" y="0"/>
                  </a:moveTo>
                  <a:lnTo>
                    <a:pt x="374" y="79"/>
                  </a:lnTo>
                  <a:lnTo>
                    <a:pt x="259" y="199"/>
                  </a:lnTo>
                  <a:lnTo>
                    <a:pt x="312" y="300"/>
                  </a:lnTo>
                  <a:lnTo>
                    <a:pt x="0" y="75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5" name="Rectangle 41"/>
            <p:cNvSpPr>
              <a:spLocks noChangeArrowheads="1"/>
            </p:cNvSpPr>
            <p:nvPr/>
          </p:nvSpPr>
          <p:spPr bwMode="auto">
            <a:xfrm>
              <a:off x="5579470" y="6366298"/>
              <a:ext cx="282184" cy="6661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>
              <a:off x="6333979" y="6366298"/>
              <a:ext cx="282184" cy="666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7" name="Freeform 48"/>
            <p:cNvSpPr>
              <a:spLocks noEditPoints="1"/>
            </p:cNvSpPr>
            <p:nvPr/>
          </p:nvSpPr>
          <p:spPr bwMode="auto">
            <a:xfrm>
              <a:off x="5719956" y="4211769"/>
              <a:ext cx="755720" cy="295506"/>
            </a:xfrm>
            <a:custGeom>
              <a:avLst/>
              <a:gdLst>
                <a:gd name="T0" fmla="*/ 336 w 364"/>
                <a:gd name="T1" fmla="*/ 7 h 142"/>
                <a:gd name="T2" fmla="*/ 258 w 364"/>
                <a:gd name="T3" fmla="*/ 5 h 142"/>
                <a:gd name="T4" fmla="*/ 192 w 364"/>
                <a:gd name="T5" fmla="*/ 16 h 142"/>
                <a:gd name="T6" fmla="*/ 182 w 364"/>
                <a:gd name="T7" fmla="*/ 16 h 142"/>
                <a:gd name="T8" fmla="*/ 172 w 364"/>
                <a:gd name="T9" fmla="*/ 16 h 142"/>
                <a:gd name="T10" fmla="*/ 106 w 364"/>
                <a:gd name="T11" fmla="*/ 5 h 142"/>
                <a:gd name="T12" fmla="*/ 28 w 364"/>
                <a:gd name="T13" fmla="*/ 7 h 142"/>
                <a:gd name="T14" fmla="*/ 0 w 364"/>
                <a:gd name="T15" fmla="*/ 11 h 142"/>
                <a:gd name="T16" fmla="*/ 0 w 364"/>
                <a:gd name="T17" fmla="*/ 38 h 142"/>
                <a:gd name="T18" fmla="*/ 9 w 364"/>
                <a:gd name="T19" fmla="*/ 47 h 142"/>
                <a:gd name="T20" fmla="*/ 27 w 364"/>
                <a:gd name="T21" fmla="*/ 104 h 142"/>
                <a:gd name="T22" fmla="*/ 109 w 364"/>
                <a:gd name="T23" fmla="*/ 132 h 142"/>
                <a:gd name="T24" fmla="*/ 172 w 364"/>
                <a:gd name="T25" fmla="*/ 53 h 142"/>
                <a:gd name="T26" fmla="*/ 182 w 364"/>
                <a:gd name="T27" fmla="*/ 48 h 142"/>
                <a:gd name="T28" fmla="*/ 192 w 364"/>
                <a:gd name="T29" fmla="*/ 53 h 142"/>
                <a:gd name="T30" fmla="*/ 255 w 364"/>
                <a:gd name="T31" fmla="*/ 132 h 142"/>
                <a:gd name="T32" fmla="*/ 337 w 364"/>
                <a:gd name="T33" fmla="*/ 104 h 142"/>
                <a:gd name="T34" fmla="*/ 355 w 364"/>
                <a:gd name="T35" fmla="*/ 47 h 142"/>
                <a:gd name="T36" fmla="*/ 364 w 364"/>
                <a:gd name="T37" fmla="*/ 38 h 142"/>
                <a:gd name="T38" fmla="*/ 364 w 364"/>
                <a:gd name="T39" fmla="*/ 11 h 142"/>
                <a:gd name="T40" fmla="*/ 336 w 364"/>
                <a:gd name="T41" fmla="*/ 7 h 142"/>
                <a:gd name="T42" fmla="*/ 128 w 364"/>
                <a:gd name="T43" fmla="*/ 120 h 142"/>
                <a:gd name="T44" fmla="*/ 81 w 364"/>
                <a:gd name="T45" fmla="*/ 126 h 142"/>
                <a:gd name="T46" fmla="*/ 25 w 364"/>
                <a:gd name="T47" fmla="*/ 83 h 142"/>
                <a:gd name="T48" fmla="*/ 25 w 364"/>
                <a:gd name="T49" fmla="*/ 31 h 142"/>
                <a:gd name="T50" fmla="*/ 85 w 364"/>
                <a:gd name="T51" fmla="*/ 14 h 142"/>
                <a:gd name="T52" fmla="*/ 154 w 364"/>
                <a:gd name="T53" fmla="*/ 37 h 142"/>
                <a:gd name="T54" fmla="*/ 128 w 364"/>
                <a:gd name="T55" fmla="*/ 120 h 142"/>
                <a:gd name="T56" fmla="*/ 339 w 364"/>
                <a:gd name="T57" fmla="*/ 83 h 142"/>
                <a:gd name="T58" fmla="*/ 283 w 364"/>
                <a:gd name="T59" fmla="*/ 126 h 142"/>
                <a:gd name="T60" fmla="*/ 236 w 364"/>
                <a:gd name="T61" fmla="*/ 120 h 142"/>
                <a:gd name="T62" fmla="*/ 210 w 364"/>
                <a:gd name="T63" fmla="*/ 37 h 142"/>
                <a:gd name="T64" fmla="*/ 279 w 364"/>
                <a:gd name="T65" fmla="*/ 14 h 142"/>
                <a:gd name="T66" fmla="*/ 339 w 364"/>
                <a:gd name="T67" fmla="*/ 31 h 142"/>
                <a:gd name="T68" fmla="*/ 339 w 364"/>
                <a:gd name="T69" fmla="*/ 8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4" h="142">
                  <a:moveTo>
                    <a:pt x="336" y="7"/>
                  </a:moveTo>
                  <a:cubicBezTo>
                    <a:pt x="336" y="7"/>
                    <a:pt x="290" y="0"/>
                    <a:pt x="258" y="5"/>
                  </a:cubicBezTo>
                  <a:cubicBezTo>
                    <a:pt x="227" y="10"/>
                    <a:pt x="200" y="17"/>
                    <a:pt x="192" y="16"/>
                  </a:cubicBezTo>
                  <a:cubicBezTo>
                    <a:pt x="184" y="16"/>
                    <a:pt x="182" y="16"/>
                    <a:pt x="182" y="16"/>
                  </a:cubicBezTo>
                  <a:cubicBezTo>
                    <a:pt x="182" y="16"/>
                    <a:pt x="180" y="16"/>
                    <a:pt x="172" y="16"/>
                  </a:cubicBezTo>
                  <a:cubicBezTo>
                    <a:pt x="164" y="17"/>
                    <a:pt x="137" y="10"/>
                    <a:pt x="106" y="5"/>
                  </a:cubicBezTo>
                  <a:cubicBezTo>
                    <a:pt x="74" y="0"/>
                    <a:pt x="28" y="7"/>
                    <a:pt x="28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7" y="44"/>
                    <a:pt x="9" y="47"/>
                  </a:cubicBezTo>
                  <a:cubicBezTo>
                    <a:pt x="10" y="51"/>
                    <a:pt x="20" y="89"/>
                    <a:pt x="27" y="104"/>
                  </a:cubicBezTo>
                  <a:cubicBezTo>
                    <a:pt x="33" y="119"/>
                    <a:pt x="55" y="142"/>
                    <a:pt x="109" y="132"/>
                  </a:cubicBezTo>
                  <a:cubicBezTo>
                    <a:pt x="162" y="123"/>
                    <a:pt x="168" y="56"/>
                    <a:pt x="172" y="53"/>
                  </a:cubicBezTo>
                  <a:cubicBezTo>
                    <a:pt x="175" y="49"/>
                    <a:pt x="182" y="48"/>
                    <a:pt x="182" y="48"/>
                  </a:cubicBezTo>
                  <a:cubicBezTo>
                    <a:pt x="182" y="48"/>
                    <a:pt x="189" y="49"/>
                    <a:pt x="192" y="53"/>
                  </a:cubicBezTo>
                  <a:cubicBezTo>
                    <a:pt x="196" y="56"/>
                    <a:pt x="202" y="123"/>
                    <a:pt x="255" y="132"/>
                  </a:cubicBezTo>
                  <a:cubicBezTo>
                    <a:pt x="309" y="142"/>
                    <a:pt x="331" y="119"/>
                    <a:pt x="337" y="104"/>
                  </a:cubicBezTo>
                  <a:cubicBezTo>
                    <a:pt x="344" y="89"/>
                    <a:pt x="354" y="51"/>
                    <a:pt x="355" y="47"/>
                  </a:cubicBezTo>
                  <a:cubicBezTo>
                    <a:pt x="357" y="44"/>
                    <a:pt x="364" y="38"/>
                    <a:pt x="364" y="38"/>
                  </a:cubicBezTo>
                  <a:cubicBezTo>
                    <a:pt x="364" y="11"/>
                    <a:pt x="364" y="11"/>
                    <a:pt x="364" y="11"/>
                  </a:cubicBezTo>
                  <a:lnTo>
                    <a:pt x="336" y="7"/>
                  </a:lnTo>
                  <a:close/>
                  <a:moveTo>
                    <a:pt x="128" y="120"/>
                  </a:moveTo>
                  <a:cubicBezTo>
                    <a:pt x="128" y="120"/>
                    <a:pt x="107" y="129"/>
                    <a:pt x="81" y="126"/>
                  </a:cubicBezTo>
                  <a:cubicBezTo>
                    <a:pt x="55" y="123"/>
                    <a:pt x="40" y="125"/>
                    <a:pt x="25" y="83"/>
                  </a:cubicBezTo>
                  <a:cubicBezTo>
                    <a:pt x="25" y="83"/>
                    <a:pt x="15" y="50"/>
                    <a:pt x="25" y="31"/>
                  </a:cubicBezTo>
                  <a:cubicBezTo>
                    <a:pt x="25" y="31"/>
                    <a:pt x="32" y="14"/>
                    <a:pt x="85" y="14"/>
                  </a:cubicBezTo>
                  <a:cubicBezTo>
                    <a:pt x="139" y="14"/>
                    <a:pt x="149" y="28"/>
                    <a:pt x="154" y="37"/>
                  </a:cubicBezTo>
                  <a:cubicBezTo>
                    <a:pt x="160" y="47"/>
                    <a:pt x="163" y="96"/>
                    <a:pt x="128" y="120"/>
                  </a:cubicBezTo>
                  <a:close/>
                  <a:moveTo>
                    <a:pt x="339" y="83"/>
                  </a:moveTo>
                  <a:cubicBezTo>
                    <a:pt x="324" y="125"/>
                    <a:pt x="309" y="123"/>
                    <a:pt x="283" y="126"/>
                  </a:cubicBezTo>
                  <a:cubicBezTo>
                    <a:pt x="257" y="129"/>
                    <a:pt x="236" y="120"/>
                    <a:pt x="236" y="120"/>
                  </a:cubicBezTo>
                  <a:cubicBezTo>
                    <a:pt x="201" y="96"/>
                    <a:pt x="204" y="47"/>
                    <a:pt x="210" y="37"/>
                  </a:cubicBezTo>
                  <a:cubicBezTo>
                    <a:pt x="215" y="28"/>
                    <a:pt x="225" y="14"/>
                    <a:pt x="279" y="14"/>
                  </a:cubicBezTo>
                  <a:cubicBezTo>
                    <a:pt x="332" y="14"/>
                    <a:pt x="339" y="31"/>
                    <a:pt x="339" y="31"/>
                  </a:cubicBezTo>
                  <a:cubicBezTo>
                    <a:pt x="349" y="50"/>
                    <a:pt x="339" y="83"/>
                    <a:pt x="339" y="8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  <p:sp>
          <p:nvSpPr>
            <p:cNvPr id="38" name="Freeform 49"/>
            <p:cNvSpPr/>
            <p:nvPr/>
          </p:nvSpPr>
          <p:spPr bwMode="auto">
            <a:xfrm>
              <a:off x="6091761" y="5801930"/>
              <a:ext cx="26644" cy="970083"/>
            </a:xfrm>
            <a:custGeom>
              <a:avLst/>
              <a:gdLst>
                <a:gd name="T0" fmla="*/ 3 w 22"/>
                <a:gd name="T1" fmla="*/ 0 h 801"/>
                <a:gd name="T2" fmla="*/ 0 w 22"/>
                <a:gd name="T3" fmla="*/ 801 h 801"/>
                <a:gd name="T4" fmla="*/ 22 w 22"/>
                <a:gd name="T5" fmla="*/ 801 h 801"/>
                <a:gd name="T6" fmla="*/ 3 w 22"/>
                <a:gd name="T7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801">
                  <a:moveTo>
                    <a:pt x="3" y="0"/>
                  </a:moveTo>
                  <a:lnTo>
                    <a:pt x="0" y="801"/>
                  </a:lnTo>
                  <a:lnTo>
                    <a:pt x="22" y="80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/>
            </a:p>
          </p:txBody>
        </p:sp>
      </p:grpSp>
      <p:sp>
        <p:nvSpPr>
          <p:cNvPr id="39" name="等腰三角形 38"/>
          <p:cNvSpPr/>
          <p:nvPr/>
        </p:nvSpPr>
        <p:spPr>
          <a:xfrm>
            <a:off x="2760345" y="4099560"/>
            <a:ext cx="605790" cy="457835"/>
          </a:xfrm>
          <a:prstGeom prst="triangle">
            <a:avLst/>
          </a:prstGeom>
          <a:solidFill>
            <a:srgbClr val="EC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>
            <a:off x="8726170" y="4099560"/>
            <a:ext cx="605790" cy="457835"/>
          </a:xfrm>
          <a:prstGeom prst="triangle">
            <a:avLst/>
          </a:prstGeom>
          <a:solidFill>
            <a:srgbClr val="EC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Oval 14"/>
          <p:cNvSpPr>
            <a:spLocks noChangeAspect="1"/>
          </p:cNvSpPr>
          <p:nvPr/>
        </p:nvSpPr>
        <p:spPr>
          <a:xfrm>
            <a:off x="2124936" y="2118982"/>
            <a:ext cx="1876607" cy="1876607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val 14"/>
          <p:cNvSpPr>
            <a:spLocks noChangeAspect="1"/>
          </p:cNvSpPr>
          <p:nvPr/>
        </p:nvSpPr>
        <p:spPr>
          <a:xfrm>
            <a:off x="8114140" y="2118981"/>
            <a:ext cx="1876607" cy="1876607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477321" y="2395564"/>
            <a:ext cx="12153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zh-CN" sz="4000" b="1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亿</a:t>
            </a:r>
            <a:endParaRPr lang="en-US" altLang="zh-CN" sz="4000" b="1" kern="1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zh-CN" sz="4000" b="1" kern="100" dirty="0" smtClean="0">
                <a:solidFill>
                  <a:srgbClr val="01414C"/>
                </a:solidFill>
                <a:latin typeface="造字工房情书（非商用）常规体" pitchFamily="50" charset="-122"/>
                <a:ea typeface="造字工房情书（非商用）常规体" pitchFamily="50" charset="-122"/>
                <a:cs typeface="Times New Roman" panose="02020603050405020304" pitchFamily="18" charset="0"/>
              </a:rPr>
              <a:t>现金</a:t>
            </a:r>
            <a:endParaRPr lang="zh-CN" altLang="en-US" sz="4000" b="1" dirty="0">
              <a:solidFill>
                <a:srgbClr val="01414C"/>
              </a:solidFill>
              <a:latin typeface="造字工房情书（非商用）常规体" pitchFamily="50" charset="-122"/>
              <a:ea typeface="造字工房情书（非商用）常规体" pitchFamily="50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492700" y="2395563"/>
            <a:ext cx="10727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4000" b="1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zh-CN" sz="4000" b="1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亿</a:t>
            </a:r>
            <a:endParaRPr lang="en-US" altLang="zh-CN" sz="4000" b="1" kern="1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dist"/>
            <a:r>
              <a:rPr lang="zh-CN" altLang="en-US" sz="4000" b="1" kern="100" dirty="0" smtClean="0">
                <a:solidFill>
                  <a:srgbClr val="01414C"/>
                </a:solidFill>
                <a:latin typeface="造字工房情书（非商用）常规体" pitchFamily="50" charset="-122"/>
                <a:ea typeface="造字工房情书（非商用）常规体" pitchFamily="50" charset="-122"/>
                <a:cs typeface="Times New Roman" panose="02020603050405020304" pitchFamily="18" charset="0"/>
              </a:rPr>
              <a:t>股权</a:t>
            </a:r>
            <a:endParaRPr lang="zh-CN" altLang="en-US" sz="4000" b="1" dirty="0">
              <a:solidFill>
                <a:srgbClr val="01414C"/>
              </a:solidFill>
              <a:latin typeface="造字工房情书（非商用）常规体" pitchFamily="50" charset="-122"/>
              <a:ea typeface="造字工房情书（非商用）常规体" pitchFamily="50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3" grpId="0" animBg="1"/>
      <p:bldP spid="44" grpId="0" animBg="1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37189" y="5267859"/>
            <a:ext cx="6096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垦荒之路越走越宽广</a:t>
            </a:r>
            <a:endParaRPr lang="zh-CN" altLang="zh-C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8085" y="626745"/>
            <a:ext cx="1726565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1</a:t>
            </a:r>
            <a:endParaRPr lang="en-US" altLang="zh-CN" sz="40000" dirty="0">
              <a:solidFill>
                <a:srgbClr val="ECC3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28255" y="610870"/>
            <a:ext cx="221615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N</a:t>
            </a:r>
            <a:endParaRPr lang="en-US" altLang="zh-CN" sz="40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50030" y="891540"/>
            <a:ext cx="1310640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→</a:t>
            </a:r>
            <a:endParaRPr lang="en-US" altLang="zh-CN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汉仪尚巍手书W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73447" y="4134573"/>
            <a:ext cx="1913531" cy="1088136"/>
            <a:chOff x="2590605" y="2057233"/>
            <a:chExt cx="1913531" cy="1088136"/>
          </a:xfrm>
        </p:grpSpPr>
        <p:sp>
          <p:nvSpPr>
            <p:cNvPr id="6" name="矩形 5"/>
            <p:cNvSpPr/>
            <p:nvPr/>
          </p:nvSpPr>
          <p:spPr>
            <a:xfrm>
              <a:off x="2590605" y="2057233"/>
              <a:ext cx="1913531" cy="1088136"/>
            </a:xfrm>
            <a:prstGeom prst="rect">
              <a:avLst/>
            </a:prstGeom>
            <a:solidFill>
              <a:srgbClr val="FE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2889630" y="2285586"/>
              <a:ext cx="1315479" cy="63143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765621" y="2200779"/>
            <a:ext cx="1913531" cy="1088136"/>
            <a:chOff x="2590605" y="3236867"/>
            <a:chExt cx="1913531" cy="1088136"/>
          </a:xfrm>
        </p:grpSpPr>
        <p:sp>
          <p:nvSpPr>
            <p:cNvPr id="15" name="矩形 14"/>
            <p:cNvSpPr/>
            <p:nvPr/>
          </p:nvSpPr>
          <p:spPr>
            <a:xfrm>
              <a:off x="2590605" y="3236867"/>
              <a:ext cx="1913531" cy="1088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2756815" y="3373721"/>
              <a:ext cx="1581104" cy="764827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5169534" y="2200779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73447" y="2200777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97" y="2230041"/>
            <a:ext cx="1058874" cy="105887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789458" y="4120159"/>
            <a:ext cx="1913531" cy="1088136"/>
          </a:xfrm>
          <a:prstGeom prst="rect">
            <a:avLst/>
          </a:prstGeom>
          <a:solidFill>
            <a:srgbClr val="125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831" y="4250233"/>
            <a:ext cx="1628775" cy="85725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5169534" y="4116581"/>
            <a:ext cx="1913531" cy="1088136"/>
            <a:chOff x="2573446" y="4116581"/>
            <a:chExt cx="1913531" cy="1088136"/>
          </a:xfrm>
        </p:grpSpPr>
        <p:sp>
          <p:nvSpPr>
            <p:cNvPr id="9" name="矩形 8"/>
            <p:cNvSpPr/>
            <p:nvPr/>
          </p:nvSpPr>
          <p:spPr>
            <a:xfrm>
              <a:off x="2573446" y="4116581"/>
              <a:ext cx="1913531" cy="1088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218" y="4469091"/>
              <a:ext cx="1285875" cy="419100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75" y="2350481"/>
            <a:ext cx="1488559" cy="73912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69534" y="2200779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73447" y="2200777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97" y="2230041"/>
            <a:ext cx="1058874" cy="10588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75" y="2350481"/>
            <a:ext cx="1488559" cy="73912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573447" y="4134573"/>
            <a:ext cx="1913531" cy="1088136"/>
            <a:chOff x="2590605" y="2057233"/>
            <a:chExt cx="1913531" cy="1088136"/>
          </a:xfrm>
        </p:grpSpPr>
        <p:sp>
          <p:nvSpPr>
            <p:cNvPr id="12" name="矩形 11"/>
            <p:cNvSpPr/>
            <p:nvPr/>
          </p:nvSpPr>
          <p:spPr>
            <a:xfrm>
              <a:off x="2590605" y="2057233"/>
              <a:ext cx="1913531" cy="1088136"/>
            </a:xfrm>
            <a:prstGeom prst="rect">
              <a:avLst/>
            </a:prstGeom>
            <a:solidFill>
              <a:srgbClr val="FE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 dirty="0">
                <a:ea typeface="微软雅黑" panose="020B050302020402020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2889630" y="2285586"/>
              <a:ext cx="1315479" cy="63143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765621" y="2200779"/>
            <a:ext cx="1913531" cy="1088136"/>
            <a:chOff x="2590605" y="3236867"/>
            <a:chExt cx="1913531" cy="1088136"/>
          </a:xfrm>
        </p:grpSpPr>
        <p:sp>
          <p:nvSpPr>
            <p:cNvPr id="20" name="矩形 19"/>
            <p:cNvSpPr/>
            <p:nvPr/>
          </p:nvSpPr>
          <p:spPr>
            <a:xfrm>
              <a:off x="2590605" y="3236867"/>
              <a:ext cx="1913531" cy="1088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 dirty="0">
                <a:ea typeface="微软雅黑" panose="020B0503020204020204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2756815" y="3373721"/>
              <a:ext cx="1581104" cy="764827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5169534" y="2200779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73447" y="2200777"/>
            <a:ext cx="1913531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>
              <a:ea typeface="微软雅黑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97" y="2230041"/>
            <a:ext cx="1058874" cy="10588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75" y="2350481"/>
            <a:ext cx="1488559" cy="739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0283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1421" b="1"/>
          <a:stretch>
            <a:fillRect/>
          </a:stretch>
        </p:blipFill>
        <p:spPr>
          <a:xfrm>
            <a:off x="43815" y="38735"/>
            <a:ext cx="4486275" cy="2282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90" y="4460875"/>
            <a:ext cx="3985260" cy="2430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38735"/>
            <a:ext cx="3542665" cy="3517900"/>
          </a:xfrm>
          <a:prstGeom prst="rect">
            <a:avLst/>
          </a:prstGeom>
        </p:spPr>
      </p:pic>
      <p:pic>
        <p:nvPicPr>
          <p:cNvPr id="10" name="图片 9" descr="领克汽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" y="2071370"/>
            <a:ext cx="4485640" cy="2592070"/>
          </a:xfrm>
          <a:prstGeom prst="rect">
            <a:avLst/>
          </a:prstGeom>
        </p:spPr>
      </p:pic>
      <p:pic>
        <p:nvPicPr>
          <p:cNvPr id="11" name="图片 10" descr="手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" y="4460875"/>
            <a:ext cx="4485640" cy="2324735"/>
          </a:xfrm>
          <a:prstGeom prst="rect">
            <a:avLst/>
          </a:prstGeom>
        </p:spPr>
      </p:pic>
      <p:pic>
        <p:nvPicPr>
          <p:cNvPr id="13" name="图片 12" descr="头盔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455" y="3810"/>
            <a:ext cx="3985895" cy="2559685"/>
          </a:xfrm>
          <a:prstGeom prst="rect">
            <a:avLst/>
          </a:prstGeom>
        </p:spPr>
      </p:pic>
      <p:pic>
        <p:nvPicPr>
          <p:cNvPr id="14" name="图片 13" descr="智能马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620" y="2190115"/>
            <a:ext cx="3541395" cy="2478405"/>
          </a:xfrm>
          <a:prstGeom prst="rect">
            <a:avLst/>
          </a:prstGeom>
        </p:spPr>
      </p:pic>
      <p:pic>
        <p:nvPicPr>
          <p:cNvPr id="15" name="图片 14" descr="垃圾桶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5350" y="4570730"/>
            <a:ext cx="3542030" cy="22447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20" y="2146935"/>
            <a:ext cx="3986530" cy="231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总规模</a:t>
            </a: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120亿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的政府母基金</a:t>
            </a:r>
            <a:b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</a:b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总规模</a:t>
            </a: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129亿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的子基金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5亿元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的浙江省内首单“纾困专项债”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5亿元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的智能马桶融资租赁专项资金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投放</a:t>
            </a: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45亿元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的融资租赁公司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周转金额</a:t>
            </a: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91亿元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的转贷基金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投放</a:t>
            </a: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24亿元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的资管业务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代表市政府出资或明确出资</a:t>
            </a:r>
            <a:r>
              <a:rPr lang="en-US" altLang="zh-CN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49.65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亿元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37189" y="5267859"/>
            <a:ext cx="6096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垦荒的脚步永不停歇</a:t>
            </a:r>
            <a:endParaRPr lang="en-US" altLang="zh-C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2410" y="532130"/>
            <a:ext cx="1726565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N</a:t>
            </a:r>
            <a:endParaRPr lang="en-US" altLang="zh-CN" sz="40000" dirty="0">
              <a:solidFill>
                <a:srgbClr val="ECC3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46315" y="228600"/>
            <a:ext cx="481330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∞</a:t>
            </a:r>
            <a:endParaRPr lang="en-US" altLang="zh-CN" sz="40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50030" y="891540"/>
            <a:ext cx="1310640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→</a:t>
            </a:r>
            <a:endParaRPr lang="en-US" altLang="zh-CN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汉仪尚巍手书W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esktop\征程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2150"/>
          <a:stretch>
            <a:fillRect/>
          </a:stretch>
        </p:blipFill>
        <p:spPr bwMode="auto">
          <a:xfrm>
            <a:off x="0" y="446"/>
            <a:ext cx="12191207" cy="68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6731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26160" y="117475"/>
            <a:ext cx="379539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8000" dirty="0">
                <a:solidFill>
                  <a:srgbClr val="FFFF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金控梦</a:t>
            </a:r>
            <a:endParaRPr lang="zh-CN" altLang="zh-CN" sz="8000" dirty="0">
              <a:solidFill>
                <a:srgbClr val="FFFF00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405" y="1439545"/>
            <a:ext cx="1019238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申请多种金融牌照</a:t>
            </a:r>
            <a:endParaRPr lang="zh-CN" altLang="zh-CN" sz="48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控股上市公司</a:t>
            </a:r>
            <a:endParaRPr lang="zh-CN" altLang="zh-CN" sz="48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参控股证券、保险公司</a:t>
            </a:r>
            <a:endParaRPr lang="zh-CN" altLang="zh-CN" sz="48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打造一流的区域金融控股集团</a:t>
            </a:r>
            <a:endParaRPr lang="zh-CN" altLang="zh-CN" sz="48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27100" y="1501775"/>
            <a:ext cx="88550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60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奋斗在新时代的垦荒精神</a:t>
            </a:r>
            <a:endParaRPr lang="zh-CN" altLang="zh-CN" sz="60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03400" y="3103880"/>
            <a:ext cx="71018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72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创业和创新精神</a:t>
            </a:r>
            <a:endParaRPr lang="zh-CN" altLang="zh-CN" sz="72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2" name="Freeform 9"/>
          <p:cNvSpPr>
            <a:spLocks noEditPoints="1"/>
          </p:cNvSpPr>
          <p:nvPr/>
        </p:nvSpPr>
        <p:spPr bwMode="auto">
          <a:xfrm>
            <a:off x="8932990" y="1633538"/>
            <a:ext cx="3105780" cy="3192463"/>
          </a:xfrm>
          <a:custGeom>
            <a:avLst/>
            <a:gdLst>
              <a:gd name="T0" fmla="*/ 2147483647 w 2676"/>
              <a:gd name="T1" fmla="*/ 2147483647 h 2848"/>
              <a:gd name="T2" fmla="*/ 2147483647 w 2676"/>
              <a:gd name="T3" fmla="*/ 2147483647 h 2848"/>
              <a:gd name="T4" fmla="*/ 2147483647 w 2676"/>
              <a:gd name="T5" fmla="*/ 2147483647 h 2848"/>
              <a:gd name="T6" fmla="*/ 0 w 2676"/>
              <a:gd name="T7" fmla="*/ 2147483647 h 2848"/>
              <a:gd name="T8" fmla="*/ 2147483647 w 2676"/>
              <a:gd name="T9" fmla="*/ 2147483647 h 2848"/>
              <a:gd name="T10" fmla="*/ 2147483647 w 2676"/>
              <a:gd name="T11" fmla="*/ 2147483647 h 2848"/>
              <a:gd name="T12" fmla="*/ 2147483647 w 2676"/>
              <a:gd name="T13" fmla="*/ 2147483647 h 2848"/>
              <a:gd name="T14" fmla="*/ 2147483647 w 2676"/>
              <a:gd name="T15" fmla="*/ 0 h 2848"/>
              <a:gd name="T16" fmla="*/ 2147483647 w 2676"/>
              <a:gd name="T17" fmla="*/ 2147483647 h 2848"/>
              <a:gd name="T18" fmla="*/ 2147483647 w 2676"/>
              <a:gd name="T19" fmla="*/ 2147483647 h 2848"/>
              <a:gd name="T20" fmla="*/ 2147483647 w 2676"/>
              <a:gd name="T21" fmla="*/ 2147483647 h 2848"/>
              <a:gd name="T22" fmla="*/ 2147483647 w 2676"/>
              <a:gd name="T23" fmla="*/ 2147483647 h 2848"/>
              <a:gd name="T24" fmla="*/ 2147483647 w 2676"/>
              <a:gd name="T25" fmla="*/ 2147483647 h 2848"/>
              <a:gd name="T26" fmla="*/ 2147483647 w 2676"/>
              <a:gd name="T27" fmla="*/ 2147483647 h 2848"/>
              <a:gd name="T28" fmla="*/ 2147483647 w 2676"/>
              <a:gd name="T29" fmla="*/ 2147483647 h 2848"/>
              <a:gd name="T30" fmla="*/ 2147483647 w 2676"/>
              <a:gd name="T31" fmla="*/ 2147483647 h 2848"/>
              <a:gd name="T32" fmla="*/ 2147483647 w 2676"/>
              <a:gd name="T33" fmla="*/ 2147483647 h 2848"/>
              <a:gd name="T34" fmla="*/ 2147483647 w 2676"/>
              <a:gd name="T35" fmla="*/ 2147483647 h 2848"/>
              <a:gd name="T36" fmla="*/ 2147483647 w 2676"/>
              <a:gd name="T37" fmla="*/ 2147483647 h 2848"/>
              <a:gd name="T38" fmla="*/ 2147483647 w 2676"/>
              <a:gd name="T39" fmla="*/ 2147483647 h 2848"/>
              <a:gd name="T40" fmla="*/ 2147483647 w 2676"/>
              <a:gd name="T41" fmla="*/ 2147483647 h 2848"/>
              <a:gd name="T42" fmla="*/ 2147483647 w 2676"/>
              <a:gd name="T43" fmla="*/ 2147483647 h 2848"/>
              <a:gd name="T44" fmla="*/ 2147483647 w 2676"/>
              <a:gd name="T45" fmla="*/ 2147483647 h 2848"/>
              <a:gd name="T46" fmla="*/ 2147483647 w 2676"/>
              <a:gd name="T47" fmla="*/ 2147483647 h 2848"/>
              <a:gd name="T48" fmla="*/ 2147483647 w 2676"/>
              <a:gd name="T49" fmla="*/ 2147483647 h 2848"/>
              <a:gd name="T50" fmla="*/ 2147483647 w 2676"/>
              <a:gd name="T51" fmla="*/ 2147483647 h 2848"/>
              <a:gd name="T52" fmla="*/ 2147483647 w 2676"/>
              <a:gd name="T53" fmla="*/ 2147483647 h 2848"/>
              <a:gd name="T54" fmla="*/ 2147483647 w 2676"/>
              <a:gd name="T55" fmla="*/ 2147483647 h 2848"/>
              <a:gd name="T56" fmla="*/ 2147483647 w 2676"/>
              <a:gd name="T57" fmla="*/ 2147483647 h 2848"/>
              <a:gd name="T58" fmla="*/ 2147483647 w 2676"/>
              <a:gd name="T59" fmla="*/ 2147483647 h 2848"/>
              <a:gd name="T60" fmla="*/ 2147483647 w 2676"/>
              <a:gd name="T61" fmla="*/ 2147483647 h 2848"/>
              <a:gd name="T62" fmla="*/ 2147483647 w 2676"/>
              <a:gd name="T63" fmla="*/ 2147483647 h 2848"/>
              <a:gd name="T64" fmla="*/ 2147483647 w 2676"/>
              <a:gd name="T65" fmla="*/ 2147483647 h 2848"/>
              <a:gd name="T66" fmla="*/ 2147483647 w 2676"/>
              <a:gd name="T67" fmla="*/ 2147483647 h 2848"/>
              <a:gd name="T68" fmla="*/ 2147483647 w 2676"/>
              <a:gd name="T69" fmla="*/ 2147483647 h 2848"/>
              <a:gd name="T70" fmla="*/ 2147483647 w 2676"/>
              <a:gd name="T71" fmla="*/ 2147483647 h 2848"/>
              <a:gd name="T72" fmla="*/ 2147483647 w 2676"/>
              <a:gd name="T73" fmla="*/ 2147483647 h 2848"/>
              <a:gd name="T74" fmla="*/ 2147483647 w 2676"/>
              <a:gd name="T75" fmla="*/ 2147483647 h 2848"/>
              <a:gd name="T76" fmla="*/ 2147483647 w 2676"/>
              <a:gd name="T77" fmla="*/ 2147483647 h 2848"/>
              <a:gd name="T78" fmla="*/ 2147483647 w 2676"/>
              <a:gd name="T79" fmla="*/ 2147483647 h 2848"/>
              <a:gd name="T80" fmla="*/ 2147483647 w 2676"/>
              <a:gd name="T81" fmla="*/ 2147483647 h 2848"/>
              <a:gd name="T82" fmla="*/ 2147483647 w 2676"/>
              <a:gd name="T83" fmla="*/ 2147483647 h 2848"/>
              <a:gd name="T84" fmla="*/ 2147483647 w 2676"/>
              <a:gd name="T85" fmla="*/ 2147483647 h 2848"/>
              <a:gd name="T86" fmla="*/ 2147483647 w 2676"/>
              <a:gd name="T87" fmla="*/ 2147483647 h 2848"/>
              <a:gd name="T88" fmla="*/ 2147483647 w 2676"/>
              <a:gd name="T89" fmla="*/ 2147483647 h 2848"/>
              <a:gd name="T90" fmla="*/ 2147483647 w 2676"/>
              <a:gd name="T91" fmla="*/ 2147483647 h 2848"/>
              <a:gd name="T92" fmla="*/ 2147483647 w 2676"/>
              <a:gd name="T93" fmla="*/ 2147483647 h 2848"/>
              <a:gd name="T94" fmla="*/ 2147483647 w 2676"/>
              <a:gd name="T95" fmla="*/ 2147483647 h 2848"/>
              <a:gd name="T96" fmla="*/ 2147483647 w 2676"/>
              <a:gd name="T97" fmla="*/ 2147483647 h 2848"/>
              <a:gd name="T98" fmla="*/ 2147483647 w 2676"/>
              <a:gd name="T99" fmla="*/ 2147483647 h 2848"/>
              <a:gd name="T100" fmla="*/ 2147483647 w 2676"/>
              <a:gd name="T101" fmla="*/ 2147483647 h 2848"/>
              <a:gd name="T102" fmla="*/ 2147483647 w 2676"/>
              <a:gd name="T103" fmla="*/ 2147483647 h 2848"/>
              <a:gd name="T104" fmla="*/ 2147483647 w 2676"/>
              <a:gd name="T105" fmla="*/ 2147483647 h 2848"/>
              <a:gd name="T106" fmla="*/ 2147483647 w 2676"/>
              <a:gd name="T107" fmla="*/ 2147483647 h 2848"/>
              <a:gd name="T108" fmla="*/ 2147483647 w 2676"/>
              <a:gd name="T109" fmla="*/ 2147483647 h 2848"/>
              <a:gd name="T110" fmla="*/ 2147483647 w 2676"/>
              <a:gd name="T111" fmla="*/ 2147483647 h 2848"/>
              <a:gd name="T112" fmla="*/ 2147483647 w 2676"/>
              <a:gd name="T113" fmla="*/ 2147483647 h 2848"/>
              <a:gd name="T114" fmla="*/ 2147483647 w 2676"/>
              <a:gd name="T115" fmla="*/ 2147483647 h 2848"/>
              <a:gd name="T116" fmla="*/ 2147483647 w 2676"/>
              <a:gd name="T117" fmla="*/ 2147483647 h 2848"/>
              <a:gd name="T118" fmla="*/ 2147483647 w 2676"/>
              <a:gd name="T119" fmla="*/ 2147483647 h 2848"/>
              <a:gd name="T120" fmla="*/ 2147483647 w 2676"/>
              <a:gd name="T121" fmla="*/ 2147483647 h 2848"/>
              <a:gd name="T122" fmla="*/ 2147483647 w 2676"/>
              <a:gd name="T123" fmla="*/ 2147483647 h 28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676"/>
              <a:gd name="T187" fmla="*/ 0 h 2848"/>
              <a:gd name="T188" fmla="*/ 2676 w 2676"/>
              <a:gd name="T189" fmla="*/ 2848 h 28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676" h="2848">
                <a:moveTo>
                  <a:pt x="764" y="1468"/>
                </a:moveTo>
                <a:lnTo>
                  <a:pt x="132" y="1468"/>
                </a:lnTo>
                <a:cubicBezTo>
                  <a:pt x="91" y="1468"/>
                  <a:pt x="58" y="1452"/>
                  <a:pt x="36" y="1427"/>
                </a:cubicBezTo>
                <a:cubicBezTo>
                  <a:pt x="12" y="1401"/>
                  <a:pt x="0" y="1365"/>
                  <a:pt x="0" y="1325"/>
                </a:cubicBezTo>
                <a:cubicBezTo>
                  <a:pt x="0" y="1220"/>
                  <a:pt x="16" y="1037"/>
                  <a:pt x="83" y="843"/>
                </a:cubicBezTo>
                <a:cubicBezTo>
                  <a:pt x="128" y="710"/>
                  <a:pt x="198" y="572"/>
                  <a:pt x="302" y="448"/>
                </a:cubicBezTo>
                <a:cubicBezTo>
                  <a:pt x="463" y="257"/>
                  <a:pt x="645" y="145"/>
                  <a:pt x="830" y="80"/>
                </a:cubicBezTo>
                <a:cubicBezTo>
                  <a:pt x="1014" y="16"/>
                  <a:pt x="1200" y="0"/>
                  <a:pt x="1369" y="0"/>
                </a:cubicBezTo>
                <a:cubicBezTo>
                  <a:pt x="1521" y="0"/>
                  <a:pt x="1738" y="26"/>
                  <a:pt x="1955" y="115"/>
                </a:cubicBezTo>
                <a:cubicBezTo>
                  <a:pt x="2115" y="180"/>
                  <a:pt x="2276" y="279"/>
                  <a:pt x="2412" y="426"/>
                </a:cubicBezTo>
                <a:cubicBezTo>
                  <a:pt x="2517" y="540"/>
                  <a:pt x="2583" y="667"/>
                  <a:pt x="2623" y="798"/>
                </a:cubicBezTo>
                <a:cubicBezTo>
                  <a:pt x="2669" y="953"/>
                  <a:pt x="2676" y="1113"/>
                  <a:pt x="2663" y="1258"/>
                </a:cubicBezTo>
                <a:cubicBezTo>
                  <a:pt x="2645" y="1440"/>
                  <a:pt x="2572" y="1589"/>
                  <a:pt x="2470" y="1716"/>
                </a:cubicBezTo>
                <a:cubicBezTo>
                  <a:pt x="2370" y="1841"/>
                  <a:pt x="2243" y="1944"/>
                  <a:pt x="2115" y="2036"/>
                </a:cubicBezTo>
                <a:cubicBezTo>
                  <a:pt x="1973" y="2139"/>
                  <a:pt x="1882" y="2230"/>
                  <a:pt x="1826" y="2320"/>
                </a:cubicBezTo>
                <a:cubicBezTo>
                  <a:pt x="1773" y="2408"/>
                  <a:pt x="1753" y="2497"/>
                  <a:pt x="1753" y="2597"/>
                </a:cubicBezTo>
                <a:lnTo>
                  <a:pt x="1753" y="2808"/>
                </a:lnTo>
                <a:lnTo>
                  <a:pt x="1753" y="2848"/>
                </a:lnTo>
                <a:lnTo>
                  <a:pt x="1713" y="2848"/>
                </a:lnTo>
                <a:lnTo>
                  <a:pt x="904" y="2848"/>
                </a:lnTo>
                <a:lnTo>
                  <a:pt x="864" y="2848"/>
                </a:lnTo>
                <a:lnTo>
                  <a:pt x="864" y="2808"/>
                </a:lnTo>
                <a:lnTo>
                  <a:pt x="864" y="2501"/>
                </a:lnTo>
                <a:cubicBezTo>
                  <a:pt x="864" y="2304"/>
                  <a:pt x="896" y="2146"/>
                  <a:pt x="963" y="2008"/>
                </a:cubicBezTo>
                <a:cubicBezTo>
                  <a:pt x="1029" y="1870"/>
                  <a:pt x="1127" y="1754"/>
                  <a:pt x="1258" y="1640"/>
                </a:cubicBezTo>
                <a:cubicBezTo>
                  <a:pt x="1295" y="1608"/>
                  <a:pt x="1342" y="1576"/>
                  <a:pt x="1391" y="1542"/>
                </a:cubicBezTo>
                <a:cubicBezTo>
                  <a:pt x="1526" y="1449"/>
                  <a:pt x="1684" y="1340"/>
                  <a:pt x="1684" y="1195"/>
                </a:cubicBezTo>
                <a:cubicBezTo>
                  <a:pt x="1684" y="1109"/>
                  <a:pt x="1649" y="1032"/>
                  <a:pt x="1585" y="977"/>
                </a:cubicBezTo>
                <a:cubicBezTo>
                  <a:pt x="1523" y="924"/>
                  <a:pt x="1435" y="891"/>
                  <a:pt x="1325" y="891"/>
                </a:cubicBezTo>
                <a:cubicBezTo>
                  <a:pt x="1211" y="891"/>
                  <a:pt x="1103" y="939"/>
                  <a:pt x="1020" y="1022"/>
                </a:cubicBezTo>
                <a:cubicBezTo>
                  <a:pt x="939" y="1103"/>
                  <a:pt x="882" y="1218"/>
                  <a:pt x="867" y="1355"/>
                </a:cubicBezTo>
                <a:cubicBezTo>
                  <a:pt x="865" y="1381"/>
                  <a:pt x="861" y="1405"/>
                  <a:pt x="848" y="1426"/>
                </a:cubicBezTo>
                <a:cubicBezTo>
                  <a:pt x="832" y="1452"/>
                  <a:pt x="807" y="1468"/>
                  <a:pt x="764" y="1468"/>
                </a:cubicBezTo>
                <a:close/>
                <a:moveTo>
                  <a:pt x="132" y="1388"/>
                </a:moveTo>
                <a:lnTo>
                  <a:pt x="764" y="1388"/>
                </a:lnTo>
                <a:cubicBezTo>
                  <a:pt x="774" y="1388"/>
                  <a:pt x="779" y="1387"/>
                  <a:pt x="780" y="1384"/>
                </a:cubicBezTo>
                <a:cubicBezTo>
                  <a:pt x="784" y="1378"/>
                  <a:pt x="786" y="1363"/>
                  <a:pt x="788" y="1347"/>
                </a:cubicBezTo>
                <a:cubicBezTo>
                  <a:pt x="805" y="1191"/>
                  <a:pt x="870" y="1059"/>
                  <a:pt x="963" y="966"/>
                </a:cubicBezTo>
                <a:cubicBezTo>
                  <a:pt x="1061" y="867"/>
                  <a:pt x="1190" y="811"/>
                  <a:pt x="1325" y="811"/>
                </a:cubicBezTo>
                <a:cubicBezTo>
                  <a:pt x="1455" y="811"/>
                  <a:pt x="1561" y="851"/>
                  <a:pt x="1637" y="916"/>
                </a:cubicBezTo>
                <a:cubicBezTo>
                  <a:pt x="1719" y="987"/>
                  <a:pt x="1764" y="1086"/>
                  <a:pt x="1764" y="1195"/>
                </a:cubicBezTo>
                <a:cubicBezTo>
                  <a:pt x="1764" y="1382"/>
                  <a:pt x="1588" y="1504"/>
                  <a:pt x="1436" y="1608"/>
                </a:cubicBezTo>
                <a:cubicBezTo>
                  <a:pt x="1389" y="1640"/>
                  <a:pt x="1344" y="1671"/>
                  <a:pt x="1311" y="1700"/>
                </a:cubicBezTo>
                <a:cubicBezTo>
                  <a:pt x="1187" y="1808"/>
                  <a:pt x="1095" y="1916"/>
                  <a:pt x="1034" y="2042"/>
                </a:cubicBezTo>
                <a:cubicBezTo>
                  <a:pt x="974" y="2169"/>
                  <a:pt x="944" y="2316"/>
                  <a:pt x="944" y="2501"/>
                </a:cubicBezTo>
                <a:lnTo>
                  <a:pt x="944" y="2768"/>
                </a:lnTo>
                <a:lnTo>
                  <a:pt x="1673" y="2768"/>
                </a:lnTo>
                <a:lnTo>
                  <a:pt x="1673" y="2597"/>
                </a:lnTo>
                <a:cubicBezTo>
                  <a:pt x="1673" y="2483"/>
                  <a:pt x="1696" y="2381"/>
                  <a:pt x="1758" y="2279"/>
                </a:cubicBezTo>
                <a:cubicBezTo>
                  <a:pt x="1819" y="2179"/>
                  <a:pt x="1917" y="2081"/>
                  <a:pt x="2069" y="1971"/>
                </a:cubicBezTo>
                <a:cubicBezTo>
                  <a:pt x="2191" y="1883"/>
                  <a:pt x="2313" y="1784"/>
                  <a:pt x="2408" y="1666"/>
                </a:cubicBezTo>
                <a:cubicBezTo>
                  <a:pt x="2500" y="1550"/>
                  <a:pt x="2567" y="1415"/>
                  <a:pt x="2583" y="1250"/>
                </a:cubicBezTo>
                <a:cubicBezTo>
                  <a:pt x="2596" y="1115"/>
                  <a:pt x="2590" y="966"/>
                  <a:pt x="2546" y="820"/>
                </a:cubicBezTo>
                <a:cubicBezTo>
                  <a:pt x="2510" y="701"/>
                  <a:pt x="2449" y="584"/>
                  <a:pt x="2353" y="481"/>
                </a:cubicBezTo>
                <a:cubicBezTo>
                  <a:pt x="2226" y="343"/>
                  <a:pt x="2075" y="250"/>
                  <a:pt x="1925" y="189"/>
                </a:cubicBezTo>
                <a:cubicBezTo>
                  <a:pt x="1719" y="105"/>
                  <a:pt x="1514" y="80"/>
                  <a:pt x="1369" y="80"/>
                </a:cubicBezTo>
                <a:cubicBezTo>
                  <a:pt x="1207" y="80"/>
                  <a:pt x="1030" y="95"/>
                  <a:pt x="857" y="156"/>
                </a:cubicBezTo>
                <a:cubicBezTo>
                  <a:pt x="684" y="216"/>
                  <a:pt x="514" y="321"/>
                  <a:pt x="363" y="500"/>
                </a:cubicBezTo>
                <a:cubicBezTo>
                  <a:pt x="266" y="614"/>
                  <a:pt x="201" y="744"/>
                  <a:pt x="158" y="869"/>
                </a:cubicBezTo>
                <a:cubicBezTo>
                  <a:pt x="95" y="1053"/>
                  <a:pt x="80" y="1226"/>
                  <a:pt x="80" y="1325"/>
                </a:cubicBezTo>
                <a:cubicBezTo>
                  <a:pt x="80" y="1346"/>
                  <a:pt x="85" y="1363"/>
                  <a:pt x="95" y="1374"/>
                </a:cubicBezTo>
                <a:cubicBezTo>
                  <a:pt x="103" y="1383"/>
                  <a:pt x="115" y="1388"/>
                  <a:pt x="132" y="1388"/>
                </a:cubicBezTo>
                <a:close/>
              </a:path>
            </a:pathLst>
          </a:custGeom>
          <a:solidFill>
            <a:srgbClr val="ECC32D"/>
          </a:solidFill>
          <a:ln w="9525">
            <a:noFill/>
            <a:round/>
          </a:ln>
        </p:spPr>
        <p:txBody>
          <a:bodyPr lIns="91412" tIns="45705" rIns="91412" bIns="45705"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-191135" y="5465445"/>
            <a:ext cx="10175240" cy="76200"/>
          </a:xfrm>
          <a:prstGeom prst="rect">
            <a:avLst/>
          </a:prstGeom>
          <a:solidFill>
            <a:srgbClr val="ECC32D"/>
          </a:solidFill>
          <a:ln w="15875" algn="ctr">
            <a:noFill/>
            <a:miter lim="800000"/>
          </a:ln>
        </p:spPr>
        <p:txBody>
          <a:bodyPr lIns="115151" tIns="57576" rIns="115151" bIns="57576" anchor="ctr"/>
          <a:lstStyle/>
          <a:p>
            <a:pPr algn="ctr" defTabSz="1217295"/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10882788" y="5465445"/>
            <a:ext cx="1440000" cy="76200"/>
          </a:xfrm>
          <a:prstGeom prst="rect">
            <a:avLst/>
          </a:prstGeom>
          <a:solidFill>
            <a:srgbClr val="ECC32D"/>
          </a:solidFill>
          <a:ln w="15875" algn="ctr">
            <a:noFill/>
            <a:miter lim="800000"/>
          </a:ln>
        </p:spPr>
        <p:txBody>
          <a:bodyPr lIns="115151" tIns="57576" rIns="115151" bIns="57576" anchor="ctr"/>
          <a:lstStyle/>
          <a:p>
            <a:pPr algn="ctr" defTabSz="1217295"/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9909175" y="4932680"/>
            <a:ext cx="1073150" cy="77470"/>
          </a:xfrm>
          <a:prstGeom prst="rect">
            <a:avLst/>
          </a:prstGeom>
          <a:solidFill>
            <a:srgbClr val="ECC32D"/>
          </a:solidFill>
          <a:ln w="15875" algn="ctr">
            <a:noFill/>
            <a:miter lim="800000"/>
          </a:ln>
        </p:spPr>
        <p:txBody>
          <a:bodyPr lIns="115151" tIns="57576" rIns="115151" bIns="57576" anchor="ctr"/>
          <a:lstStyle/>
          <a:p>
            <a:pPr algn="ctr" defTabSz="1217295"/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 rot="5400000">
            <a:off x="9648190" y="5193030"/>
            <a:ext cx="609600" cy="87630"/>
          </a:xfrm>
          <a:prstGeom prst="rect">
            <a:avLst/>
          </a:prstGeom>
          <a:solidFill>
            <a:srgbClr val="ECC32D"/>
          </a:solidFill>
          <a:ln w="15875" algn="ctr">
            <a:noFill/>
            <a:miter lim="800000"/>
          </a:ln>
        </p:spPr>
        <p:txBody>
          <a:bodyPr rot="10800000" vert="eaVert" lIns="115151" tIns="57576" rIns="115151" bIns="57576" anchor="ctr"/>
          <a:lstStyle/>
          <a:p>
            <a:pPr algn="ctr" defTabSz="1217295"/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 rot="5400000">
            <a:off x="10620839" y="5193997"/>
            <a:ext cx="609600" cy="85699"/>
          </a:xfrm>
          <a:prstGeom prst="rect">
            <a:avLst/>
          </a:prstGeom>
          <a:solidFill>
            <a:srgbClr val="ECC32D"/>
          </a:solidFill>
          <a:ln w="15875" algn="ctr">
            <a:noFill/>
            <a:miter lim="800000"/>
          </a:ln>
        </p:spPr>
        <p:txBody>
          <a:bodyPr rot="10800000" vert="eaVert" lIns="115151" tIns="57576" rIns="115151" bIns="57576" anchor="ctr"/>
          <a:lstStyle/>
          <a:p>
            <a:pPr algn="ctr" defTabSz="1217295"/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27100" y="1501775"/>
            <a:ext cx="88550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60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奋斗在新时代的垦荒精神</a:t>
            </a:r>
            <a:endParaRPr lang="zh-CN" altLang="zh-CN" sz="60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5130" y="2146300"/>
            <a:ext cx="9487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干在实处、走在前列、勇立潮头</a:t>
            </a:r>
            <a:endParaRPr lang="zh-CN" altLang="zh-CN" sz="44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320" y="3434715"/>
            <a:ext cx="10634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我们的眼里都有光，我们的心中都有使命</a:t>
            </a:r>
            <a:endParaRPr lang="zh-CN" altLang="zh-CN" sz="44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3895" y="4822825"/>
            <a:ext cx="12487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dirty="0">
                <a:solidFill>
                  <a:schemeClr val="bg1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改变着台州的当下，创造着新中国的未来</a:t>
            </a:r>
            <a:endParaRPr lang="zh-CN" altLang="zh-CN" sz="4400" dirty="0">
              <a:solidFill>
                <a:schemeClr val="bg1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90 -0.074167 L 0.011146 -0.200093 " pathEditMode="relative" ptsTypes="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53490" y="2195367"/>
            <a:ext cx="828502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感谢大家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93126" y="1297898"/>
            <a:ext cx="440574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BookC" pitchFamily="2" charset="-52"/>
                <a:ea typeface="微软雅黑" panose="020B0503020204020204" charset="-122"/>
              </a:rPr>
              <a:t>THANK YOU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BookC" pitchFamily="2" charset="-5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23"/>
          <p:cNvSpPr>
            <a:spLocks noChangeAspect="1"/>
          </p:cNvSpPr>
          <p:nvPr/>
        </p:nvSpPr>
        <p:spPr bwMode="auto">
          <a:xfrm>
            <a:off x="168499" y="1338304"/>
            <a:ext cx="4593434" cy="4600575"/>
          </a:xfrm>
          <a:custGeom>
            <a:avLst/>
            <a:gdLst>
              <a:gd name="T0" fmla="*/ 353 w 429"/>
              <a:gd name="T1" fmla="*/ 352 h 429"/>
              <a:gd name="T2" fmla="*/ 76 w 429"/>
              <a:gd name="T3" fmla="*/ 352 h 429"/>
              <a:gd name="T4" fmla="*/ 76 w 429"/>
              <a:gd name="T5" fmla="*/ 76 h 429"/>
              <a:gd name="T6" fmla="*/ 353 w 429"/>
              <a:gd name="T7" fmla="*/ 76 h 429"/>
              <a:gd name="T8" fmla="*/ 353 w 429"/>
              <a:gd name="T9" fmla="*/ 352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" h="429">
                <a:moveTo>
                  <a:pt x="353" y="352"/>
                </a:moveTo>
                <a:cubicBezTo>
                  <a:pt x="276" y="429"/>
                  <a:pt x="153" y="429"/>
                  <a:pt x="76" y="352"/>
                </a:cubicBezTo>
                <a:cubicBezTo>
                  <a:pt x="0" y="276"/>
                  <a:pt x="0" y="152"/>
                  <a:pt x="76" y="76"/>
                </a:cubicBezTo>
                <a:cubicBezTo>
                  <a:pt x="153" y="0"/>
                  <a:pt x="276" y="0"/>
                  <a:pt x="353" y="76"/>
                </a:cubicBezTo>
                <a:cubicBezTo>
                  <a:pt x="429" y="152"/>
                  <a:pt x="429" y="276"/>
                  <a:pt x="353" y="3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964239" y="1728990"/>
            <a:ext cx="3505203" cy="3006726"/>
            <a:chOff x="3134" y="1536"/>
            <a:chExt cx="2208" cy="1894"/>
          </a:xfrm>
        </p:grpSpPr>
        <p:sp>
          <p:nvSpPr>
            <p:cNvPr id="11" name="Freeform 18"/>
            <p:cNvSpPr/>
            <p:nvPr/>
          </p:nvSpPr>
          <p:spPr bwMode="auto">
            <a:xfrm>
              <a:off x="4080" y="1536"/>
              <a:ext cx="1262" cy="1263"/>
            </a:xfrm>
            <a:custGeom>
              <a:avLst/>
              <a:gdLst>
                <a:gd name="T0" fmla="*/ 0 w 374"/>
                <a:gd name="T1" fmla="*/ 94 h 374"/>
                <a:gd name="T2" fmla="*/ 0 w 374"/>
                <a:gd name="T3" fmla="*/ 0 h 374"/>
                <a:gd name="T4" fmla="*/ 374 w 374"/>
                <a:gd name="T5" fmla="*/ 374 h 374"/>
                <a:gd name="T6" fmla="*/ 280 w 374"/>
                <a:gd name="T7" fmla="*/ 374 h 374"/>
                <a:gd name="T8" fmla="*/ 0 w 374"/>
                <a:gd name="T9" fmla="*/ 9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74">
                  <a:moveTo>
                    <a:pt x="0" y="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7" y="0"/>
                    <a:pt x="374" y="168"/>
                    <a:pt x="374" y="374"/>
                  </a:cubicBezTo>
                  <a:cubicBezTo>
                    <a:pt x="280" y="374"/>
                    <a:pt x="280" y="374"/>
                    <a:pt x="280" y="374"/>
                  </a:cubicBezTo>
                  <a:cubicBezTo>
                    <a:pt x="280" y="219"/>
                    <a:pt x="155" y="94"/>
                    <a:pt x="0" y="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3134" y="1853"/>
              <a:ext cx="1891" cy="946"/>
            </a:xfrm>
            <a:custGeom>
              <a:avLst/>
              <a:gdLst>
                <a:gd name="T0" fmla="*/ 467 w 560"/>
                <a:gd name="T1" fmla="*/ 280 h 280"/>
                <a:gd name="T2" fmla="*/ 280 w 560"/>
                <a:gd name="T3" fmla="*/ 93 h 280"/>
                <a:gd name="T4" fmla="*/ 93 w 560"/>
                <a:gd name="T5" fmla="*/ 280 h 280"/>
                <a:gd name="T6" fmla="*/ 0 w 560"/>
                <a:gd name="T7" fmla="*/ 280 h 280"/>
                <a:gd name="T8" fmla="*/ 280 w 560"/>
                <a:gd name="T9" fmla="*/ 0 h 280"/>
                <a:gd name="T10" fmla="*/ 560 w 560"/>
                <a:gd name="T11" fmla="*/ 280 h 280"/>
                <a:gd name="T12" fmla="*/ 467 w 560"/>
                <a:gd name="T1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0" h="280">
                  <a:moveTo>
                    <a:pt x="467" y="280"/>
                  </a:moveTo>
                  <a:cubicBezTo>
                    <a:pt x="467" y="177"/>
                    <a:pt x="383" y="93"/>
                    <a:pt x="280" y="93"/>
                  </a:cubicBezTo>
                  <a:cubicBezTo>
                    <a:pt x="177" y="93"/>
                    <a:pt x="93" y="177"/>
                    <a:pt x="93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125"/>
                    <a:pt x="125" y="0"/>
                    <a:pt x="280" y="0"/>
                  </a:cubicBezTo>
                  <a:cubicBezTo>
                    <a:pt x="435" y="0"/>
                    <a:pt x="560" y="125"/>
                    <a:pt x="560" y="280"/>
                  </a:cubicBezTo>
                  <a:lnTo>
                    <a:pt x="467" y="2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0"/>
            <p:cNvSpPr/>
            <p:nvPr/>
          </p:nvSpPr>
          <p:spPr bwMode="auto">
            <a:xfrm>
              <a:off x="3448" y="2167"/>
              <a:ext cx="1263" cy="1263"/>
            </a:xfrm>
            <a:custGeom>
              <a:avLst/>
              <a:gdLst>
                <a:gd name="T0" fmla="*/ 280 w 374"/>
                <a:gd name="T1" fmla="*/ 187 h 374"/>
                <a:gd name="T2" fmla="*/ 187 w 374"/>
                <a:gd name="T3" fmla="*/ 94 h 374"/>
                <a:gd name="T4" fmla="*/ 94 w 374"/>
                <a:gd name="T5" fmla="*/ 187 h 374"/>
                <a:gd name="T6" fmla="*/ 187 w 374"/>
                <a:gd name="T7" fmla="*/ 281 h 374"/>
                <a:gd name="T8" fmla="*/ 187 w 374"/>
                <a:gd name="T9" fmla="*/ 374 h 374"/>
                <a:gd name="T10" fmla="*/ 0 w 374"/>
                <a:gd name="T11" fmla="*/ 187 h 374"/>
                <a:gd name="T12" fmla="*/ 187 w 374"/>
                <a:gd name="T13" fmla="*/ 0 h 374"/>
                <a:gd name="T14" fmla="*/ 374 w 374"/>
                <a:gd name="T15" fmla="*/ 187 h 374"/>
                <a:gd name="T16" fmla="*/ 280 w 374"/>
                <a:gd name="T17" fmla="*/ 18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374">
                  <a:moveTo>
                    <a:pt x="280" y="187"/>
                  </a:moveTo>
                  <a:cubicBezTo>
                    <a:pt x="280" y="136"/>
                    <a:pt x="239" y="94"/>
                    <a:pt x="187" y="94"/>
                  </a:cubicBezTo>
                  <a:cubicBezTo>
                    <a:pt x="135" y="94"/>
                    <a:pt x="94" y="136"/>
                    <a:pt x="94" y="187"/>
                  </a:cubicBezTo>
                  <a:cubicBezTo>
                    <a:pt x="94" y="239"/>
                    <a:pt x="135" y="281"/>
                    <a:pt x="187" y="281"/>
                  </a:cubicBezTo>
                  <a:cubicBezTo>
                    <a:pt x="187" y="374"/>
                    <a:pt x="187" y="374"/>
                    <a:pt x="187" y="374"/>
                  </a:cubicBezTo>
                  <a:cubicBezTo>
                    <a:pt x="84" y="374"/>
                    <a:pt x="0" y="291"/>
                    <a:pt x="0" y="187"/>
                  </a:cubicBezTo>
                  <a:cubicBezTo>
                    <a:pt x="0" y="84"/>
                    <a:pt x="84" y="0"/>
                    <a:pt x="187" y="0"/>
                  </a:cubicBezTo>
                  <a:cubicBezTo>
                    <a:pt x="290" y="0"/>
                    <a:pt x="374" y="84"/>
                    <a:pt x="374" y="187"/>
                  </a:cubicBezTo>
                  <a:lnTo>
                    <a:pt x="280" y="1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3809" y="2529"/>
              <a:ext cx="541" cy="5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5" name="TextBox 22"/>
          <p:cNvSpPr txBox="1"/>
          <p:nvPr/>
        </p:nvSpPr>
        <p:spPr>
          <a:xfrm>
            <a:off x="2982559" y="3318830"/>
            <a:ext cx="4505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spc="-15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</a:t>
            </a:r>
            <a:endParaRPr lang="en-US" sz="2000" spc="-15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3516242" y="3354390"/>
            <a:ext cx="4505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spc="-15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endParaRPr lang="en-US" sz="2000" spc="-15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4019196" y="3354924"/>
            <a:ext cx="4505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spc="-15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</a:t>
            </a:r>
            <a:endParaRPr lang="en-US" sz="2000" spc="-15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8" name="Straight Connector 25"/>
          <p:cNvCxnSpPr>
            <a:stCxn id="13" idx="3"/>
          </p:cNvCxnSpPr>
          <p:nvPr/>
        </p:nvCxnSpPr>
        <p:spPr>
          <a:xfrm>
            <a:off x="2465216" y="4237141"/>
            <a:ext cx="2464" cy="15688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/>
          <p:nvPr/>
        </p:nvSpPr>
        <p:spPr>
          <a:xfrm>
            <a:off x="4383248" y="4962581"/>
            <a:ext cx="1374473" cy="726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30"/>
          <p:cNvCxnSpPr>
            <a:endCxn id="25" idx="2"/>
          </p:cNvCxnSpPr>
          <p:nvPr/>
        </p:nvCxnSpPr>
        <p:spPr>
          <a:xfrm>
            <a:off x="2461895" y="4851400"/>
            <a:ext cx="2632075" cy="203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1"/>
          <p:cNvCxnSpPr/>
          <p:nvPr/>
        </p:nvCxnSpPr>
        <p:spPr>
          <a:xfrm flipV="1">
            <a:off x="3506470" y="3716655"/>
            <a:ext cx="1581150" cy="6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2"/>
          <p:cNvCxnSpPr/>
          <p:nvPr/>
        </p:nvCxnSpPr>
        <p:spPr>
          <a:xfrm>
            <a:off x="2644140" y="2744470"/>
            <a:ext cx="2606040" cy="5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6"/>
          <p:cNvGrpSpPr/>
          <p:nvPr/>
        </p:nvGrpSpPr>
        <p:grpSpPr>
          <a:xfrm>
            <a:off x="5094192" y="4459319"/>
            <a:ext cx="823913" cy="823913"/>
            <a:chOff x="6832990" y="2145682"/>
            <a:chExt cx="823913" cy="823913"/>
          </a:xfrm>
        </p:grpSpPr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6832990" y="2145682"/>
              <a:ext cx="823913" cy="8239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7099504" y="2364371"/>
              <a:ext cx="290883" cy="386534"/>
            </a:xfrm>
            <a:custGeom>
              <a:avLst/>
              <a:gdLst>
                <a:gd name="T0" fmla="*/ 168 w 192"/>
                <a:gd name="T1" fmla="*/ 64 h 256"/>
                <a:gd name="T2" fmla="*/ 168 w 192"/>
                <a:gd name="T3" fmla="*/ 40 h 256"/>
                <a:gd name="T4" fmla="*/ 184 w 192"/>
                <a:gd name="T5" fmla="*/ 40 h 256"/>
                <a:gd name="T6" fmla="*/ 192 w 192"/>
                <a:gd name="T7" fmla="*/ 32 h 256"/>
                <a:gd name="T8" fmla="*/ 192 w 192"/>
                <a:gd name="T9" fmla="*/ 8 h 256"/>
                <a:gd name="T10" fmla="*/ 184 w 192"/>
                <a:gd name="T11" fmla="*/ 0 h 256"/>
                <a:gd name="T12" fmla="*/ 8 w 192"/>
                <a:gd name="T13" fmla="*/ 0 h 256"/>
                <a:gd name="T14" fmla="*/ 0 w 192"/>
                <a:gd name="T15" fmla="*/ 8 h 256"/>
                <a:gd name="T16" fmla="*/ 0 w 192"/>
                <a:gd name="T17" fmla="*/ 32 h 256"/>
                <a:gd name="T18" fmla="*/ 8 w 192"/>
                <a:gd name="T19" fmla="*/ 40 h 256"/>
                <a:gd name="T20" fmla="*/ 24 w 192"/>
                <a:gd name="T21" fmla="*/ 40 h 256"/>
                <a:gd name="T22" fmla="*/ 24 w 192"/>
                <a:gd name="T23" fmla="*/ 64 h 256"/>
                <a:gd name="T24" fmla="*/ 63 w 192"/>
                <a:gd name="T25" fmla="*/ 128 h 256"/>
                <a:gd name="T26" fmla="*/ 24 w 192"/>
                <a:gd name="T27" fmla="*/ 192 h 256"/>
                <a:gd name="T28" fmla="*/ 24 w 192"/>
                <a:gd name="T29" fmla="*/ 216 h 256"/>
                <a:gd name="T30" fmla="*/ 8 w 192"/>
                <a:gd name="T31" fmla="*/ 216 h 256"/>
                <a:gd name="T32" fmla="*/ 0 w 192"/>
                <a:gd name="T33" fmla="*/ 224 h 256"/>
                <a:gd name="T34" fmla="*/ 0 w 192"/>
                <a:gd name="T35" fmla="*/ 248 h 256"/>
                <a:gd name="T36" fmla="*/ 8 w 192"/>
                <a:gd name="T37" fmla="*/ 256 h 256"/>
                <a:gd name="T38" fmla="*/ 184 w 192"/>
                <a:gd name="T39" fmla="*/ 256 h 256"/>
                <a:gd name="T40" fmla="*/ 192 w 192"/>
                <a:gd name="T41" fmla="*/ 248 h 256"/>
                <a:gd name="T42" fmla="*/ 192 w 192"/>
                <a:gd name="T43" fmla="*/ 224 h 256"/>
                <a:gd name="T44" fmla="*/ 184 w 192"/>
                <a:gd name="T45" fmla="*/ 216 h 256"/>
                <a:gd name="T46" fmla="*/ 168 w 192"/>
                <a:gd name="T47" fmla="*/ 216 h 256"/>
                <a:gd name="T48" fmla="*/ 168 w 192"/>
                <a:gd name="T49" fmla="*/ 192 h 256"/>
                <a:gd name="T50" fmla="*/ 129 w 192"/>
                <a:gd name="T51" fmla="*/ 128 h 256"/>
                <a:gd name="T52" fmla="*/ 168 w 192"/>
                <a:gd name="T53" fmla="*/ 64 h 256"/>
                <a:gd name="T54" fmla="*/ 16 w 192"/>
                <a:gd name="T55" fmla="*/ 16 h 256"/>
                <a:gd name="T56" fmla="*/ 176 w 192"/>
                <a:gd name="T57" fmla="*/ 16 h 256"/>
                <a:gd name="T58" fmla="*/ 176 w 192"/>
                <a:gd name="T59" fmla="*/ 24 h 256"/>
                <a:gd name="T60" fmla="*/ 16 w 192"/>
                <a:gd name="T61" fmla="*/ 24 h 256"/>
                <a:gd name="T62" fmla="*/ 16 w 192"/>
                <a:gd name="T63" fmla="*/ 16 h 256"/>
                <a:gd name="T64" fmla="*/ 176 w 192"/>
                <a:gd name="T65" fmla="*/ 240 h 256"/>
                <a:gd name="T66" fmla="*/ 16 w 192"/>
                <a:gd name="T67" fmla="*/ 240 h 256"/>
                <a:gd name="T68" fmla="*/ 16 w 192"/>
                <a:gd name="T69" fmla="*/ 232 h 256"/>
                <a:gd name="T70" fmla="*/ 176 w 192"/>
                <a:gd name="T71" fmla="*/ 232 h 256"/>
                <a:gd name="T72" fmla="*/ 176 w 192"/>
                <a:gd name="T73" fmla="*/ 240 h 256"/>
                <a:gd name="T74" fmla="*/ 152 w 192"/>
                <a:gd name="T75" fmla="*/ 192 h 256"/>
                <a:gd name="T76" fmla="*/ 152 w 192"/>
                <a:gd name="T77" fmla="*/ 216 h 256"/>
                <a:gd name="T78" fmla="*/ 40 w 192"/>
                <a:gd name="T79" fmla="*/ 216 h 256"/>
                <a:gd name="T80" fmla="*/ 40 w 192"/>
                <a:gd name="T81" fmla="*/ 192 h 256"/>
                <a:gd name="T82" fmla="*/ 96 w 192"/>
                <a:gd name="T83" fmla="*/ 136 h 256"/>
                <a:gd name="T84" fmla="*/ 152 w 192"/>
                <a:gd name="T85" fmla="*/ 192 h 256"/>
                <a:gd name="T86" fmla="*/ 96 w 192"/>
                <a:gd name="T87" fmla="*/ 120 h 256"/>
                <a:gd name="T88" fmla="*/ 40 w 192"/>
                <a:gd name="T89" fmla="*/ 64 h 256"/>
                <a:gd name="T90" fmla="*/ 40 w 192"/>
                <a:gd name="T91" fmla="*/ 40 h 256"/>
                <a:gd name="T92" fmla="*/ 152 w 192"/>
                <a:gd name="T93" fmla="*/ 40 h 256"/>
                <a:gd name="T94" fmla="*/ 152 w 192"/>
                <a:gd name="T95" fmla="*/ 64 h 256"/>
                <a:gd name="T96" fmla="*/ 96 w 192"/>
                <a:gd name="T97" fmla="*/ 1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256">
                  <a:moveTo>
                    <a:pt x="168" y="64"/>
                  </a:moveTo>
                  <a:cubicBezTo>
                    <a:pt x="168" y="40"/>
                    <a:pt x="168" y="40"/>
                    <a:pt x="168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8" y="40"/>
                    <a:pt x="192" y="36"/>
                    <a:pt x="192" y="3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4"/>
                    <a:pt x="188" y="0"/>
                    <a:pt x="18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40"/>
                    <a:pt x="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92"/>
                    <a:pt x="40" y="116"/>
                    <a:pt x="63" y="128"/>
                  </a:cubicBezTo>
                  <a:cubicBezTo>
                    <a:pt x="40" y="140"/>
                    <a:pt x="24" y="164"/>
                    <a:pt x="24" y="192"/>
                  </a:cubicBezTo>
                  <a:cubicBezTo>
                    <a:pt x="24" y="216"/>
                    <a:pt x="24" y="216"/>
                    <a:pt x="24" y="216"/>
                  </a:cubicBezTo>
                  <a:cubicBezTo>
                    <a:pt x="8" y="216"/>
                    <a:pt x="8" y="216"/>
                    <a:pt x="8" y="216"/>
                  </a:cubicBezTo>
                  <a:cubicBezTo>
                    <a:pt x="4" y="216"/>
                    <a:pt x="0" y="220"/>
                    <a:pt x="0" y="224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2" y="220"/>
                    <a:pt x="188" y="216"/>
                    <a:pt x="184" y="216"/>
                  </a:cubicBezTo>
                  <a:cubicBezTo>
                    <a:pt x="168" y="216"/>
                    <a:pt x="168" y="216"/>
                    <a:pt x="168" y="216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8" y="164"/>
                    <a:pt x="152" y="140"/>
                    <a:pt x="129" y="128"/>
                  </a:cubicBezTo>
                  <a:cubicBezTo>
                    <a:pt x="152" y="116"/>
                    <a:pt x="168" y="92"/>
                    <a:pt x="168" y="64"/>
                  </a:cubicBezTo>
                  <a:close/>
                  <a:moveTo>
                    <a:pt x="16" y="16"/>
                  </a:moveTo>
                  <a:cubicBezTo>
                    <a:pt x="176" y="16"/>
                    <a:pt x="176" y="16"/>
                    <a:pt x="176" y="1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76" y="232"/>
                    <a:pt x="176" y="232"/>
                    <a:pt x="176" y="232"/>
                  </a:cubicBezTo>
                  <a:lnTo>
                    <a:pt x="176" y="240"/>
                  </a:lnTo>
                  <a:close/>
                  <a:moveTo>
                    <a:pt x="152" y="192"/>
                  </a:moveTo>
                  <a:cubicBezTo>
                    <a:pt x="152" y="216"/>
                    <a:pt x="152" y="216"/>
                    <a:pt x="152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192"/>
                    <a:pt x="40" y="192"/>
                    <a:pt x="40" y="192"/>
                  </a:cubicBezTo>
                  <a:cubicBezTo>
                    <a:pt x="40" y="161"/>
                    <a:pt x="65" y="136"/>
                    <a:pt x="96" y="136"/>
                  </a:cubicBezTo>
                  <a:cubicBezTo>
                    <a:pt x="127" y="136"/>
                    <a:pt x="152" y="161"/>
                    <a:pt x="152" y="192"/>
                  </a:cubicBezTo>
                  <a:close/>
                  <a:moveTo>
                    <a:pt x="96" y="120"/>
                  </a:moveTo>
                  <a:cubicBezTo>
                    <a:pt x="65" y="120"/>
                    <a:pt x="40" y="95"/>
                    <a:pt x="40" y="64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95"/>
                    <a:pt x="127" y="120"/>
                    <a:pt x="96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5072263" y="3388578"/>
            <a:ext cx="823913" cy="823913"/>
            <a:chOff x="6869481" y="3174886"/>
            <a:chExt cx="823913" cy="823913"/>
          </a:xfrm>
        </p:grpSpPr>
        <p:sp>
          <p:nvSpPr>
            <p:cNvPr id="28" name="Oval 60"/>
            <p:cNvSpPr>
              <a:spLocks noChangeArrowheads="1"/>
            </p:cNvSpPr>
            <p:nvPr/>
          </p:nvSpPr>
          <p:spPr bwMode="auto">
            <a:xfrm>
              <a:off x="6869481" y="3174886"/>
              <a:ext cx="823913" cy="82391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29" name="Group 61"/>
            <p:cNvGrpSpPr/>
            <p:nvPr/>
          </p:nvGrpSpPr>
          <p:grpSpPr>
            <a:xfrm>
              <a:off x="7099504" y="3437424"/>
              <a:ext cx="386534" cy="314469"/>
              <a:chOff x="6275559" y="2434671"/>
              <a:chExt cx="386534" cy="314469"/>
            </a:xfrm>
            <a:solidFill>
              <a:schemeClr val="bg1"/>
            </a:solidFill>
          </p:grpSpPr>
          <p:sp>
            <p:nvSpPr>
              <p:cNvPr id="30" name="Freeform 42"/>
              <p:cNvSpPr>
                <a:spLocks noEditPoints="1"/>
              </p:cNvSpPr>
              <p:nvPr/>
            </p:nvSpPr>
            <p:spPr bwMode="auto">
              <a:xfrm>
                <a:off x="6275559" y="2434671"/>
                <a:ext cx="386534" cy="314469"/>
              </a:xfrm>
              <a:custGeom>
                <a:avLst/>
                <a:gdLst>
                  <a:gd name="T0" fmla="*/ 248 w 256"/>
                  <a:gd name="T1" fmla="*/ 0 h 208"/>
                  <a:gd name="T2" fmla="*/ 40 w 256"/>
                  <a:gd name="T3" fmla="*/ 0 h 208"/>
                  <a:gd name="T4" fmla="*/ 32 w 256"/>
                  <a:gd name="T5" fmla="*/ 8 h 208"/>
                  <a:gd name="T6" fmla="*/ 32 w 256"/>
                  <a:gd name="T7" fmla="*/ 32 h 208"/>
                  <a:gd name="T8" fmla="*/ 8 w 256"/>
                  <a:gd name="T9" fmla="*/ 32 h 208"/>
                  <a:gd name="T10" fmla="*/ 0 w 256"/>
                  <a:gd name="T11" fmla="*/ 40 h 208"/>
                  <a:gd name="T12" fmla="*/ 0 w 256"/>
                  <a:gd name="T13" fmla="*/ 200 h 208"/>
                  <a:gd name="T14" fmla="*/ 8 w 256"/>
                  <a:gd name="T15" fmla="*/ 208 h 208"/>
                  <a:gd name="T16" fmla="*/ 216 w 256"/>
                  <a:gd name="T17" fmla="*/ 208 h 208"/>
                  <a:gd name="T18" fmla="*/ 224 w 256"/>
                  <a:gd name="T19" fmla="*/ 200 h 208"/>
                  <a:gd name="T20" fmla="*/ 224 w 256"/>
                  <a:gd name="T21" fmla="*/ 176 h 208"/>
                  <a:gd name="T22" fmla="*/ 248 w 256"/>
                  <a:gd name="T23" fmla="*/ 176 h 208"/>
                  <a:gd name="T24" fmla="*/ 256 w 256"/>
                  <a:gd name="T25" fmla="*/ 168 h 208"/>
                  <a:gd name="T26" fmla="*/ 256 w 256"/>
                  <a:gd name="T27" fmla="*/ 8 h 208"/>
                  <a:gd name="T28" fmla="*/ 248 w 256"/>
                  <a:gd name="T29" fmla="*/ 0 h 208"/>
                  <a:gd name="T30" fmla="*/ 208 w 256"/>
                  <a:gd name="T31" fmla="*/ 48 h 208"/>
                  <a:gd name="T32" fmla="*/ 208 w 256"/>
                  <a:gd name="T33" fmla="*/ 175 h 208"/>
                  <a:gd name="T34" fmla="*/ 165 w 256"/>
                  <a:gd name="T35" fmla="*/ 138 h 208"/>
                  <a:gd name="T36" fmla="*/ 156 w 256"/>
                  <a:gd name="T37" fmla="*/ 137 h 208"/>
                  <a:gd name="T38" fmla="*/ 122 w 256"/>
                  <a:gd name="T39" fmla="*/ 158 h 208"/>
                  <a:gd name="T40" fmla="*/ 70 w 256"/>
                  <a:gd name="T41" fmla="*/ 99 h 208"/>
                  <a:gd name="T42" fmla="*/ 64 w 256"/>
                  <a:gd name="T43" fmla="*/ 96 h 208"/>
                  <a:gd name="T44" fmla="*/ 58 w 256"/>
                  <a:gd name="T45" fmla="*/ 98 h 208"/>
                  <a:gd name="T46" fmla="*/ 16 w 256"/>
                  <a:gd name="T47" fmla="*/ 141 h 208"/>
                  <a:gd name="T48" fmla="*/ 16 w 256"/>
                  <a:gd name="T49" fmla="*/ 48 h 208"/>
                  <a:gd name="T50" fmla="*/ 208 w 256"/>
                  <a:gd name="T51" fmla="*/ 48 h 208"/>
                  <a:gd name="T52" fmla="*/ 16 w 256"/>
                  <a:gd name="T53" fmla="*/ 163 h 208"/>
                  <a:gd name="T54" fmla="*/ 64 w 256"/>
                  <a:gd name="T55" fmla="*/ 116 h 208"/>
                  <a:gd name="T56" fmla="*/ 114 w 256"/>
                  <a:gd name="T57" fmla="*/ 173 h 208"/>
                  <a:gd name="T58" fmla="*/ 124 w 256"/>
                  <a:gd name="T59" fmla="*/ 175 h 208"/>
                  <a:gd name="T60" fmla="*/ 159 w 256"/>
                  <a:gd name="T61" fmla="*/ 154 h 208"/>
                  <a:gd name="T62" fmla="*/ 204 w 256"/>
                  <a:gd name="T63" fmla="*/ 192 h 208"/>
                  <a:gd name="T64" fmla="*/ 16 w 256"/>
                  <a:gd name="T65" fmla="*/ 192 h 208"/>
                  <a:gd name="T66" fmla="*/ 16 w 256"/>
                  <a:gd name="T67" fmla="*/ 163 h 208"/>
                  <a:gd name="T68" fmla="*/ 240 w 256"/>
                  <a:gd name="T69" fmla="*/ 160 h 208"/>
                  <a:gd name="T70" fmla="*/ 224 w 256"/>
                  <a:gd name="T71" fmla="*/ 160 h 208"/>
                  <a:gd name="T72" fmla="*/ 224 w 256"/>
                  <a:gd name="T73" fmla="*/ 40 h 208"/>
                  <a:gd name="T74" fmla="*/ 216 w 256"/>
                  <a:gd name="T75" fmla="*/ 32 h 208"/>
                  <a:gd name="T76" fmla="*/ 48 w 256"/>
                  <a:gd name="T77" fmla="*/ 32 h 208"/>
                  <a:gd name="T78" fmla="*/ 48 w 256"/>
                  <a:gd name="T79" fmla="*/ 16 h 208"/>
                  <a:gd name="T80" fmla="*/ 240 w 256"/>
                  <a:gd name="T81" fmla="*/ 16 h 208"/>
                  <a:gd name="T82" fmla="*/ 240 w 256"/>
                  <a:gd name="T83" fmla="*/ 16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08">
                    <a:moveTo>
                      <a:pt x="24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2" y="4"/>
                      <a:pt x="32" y="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4"/>
                      <a:pt x="4" y="208"/>
                      <a:pt x="8" y="208"/>
                    </a:cubicBezTo>
                    <a:cubicBezTo>
                      <a:pt x="216" y="208"/>
                      <a:pt x="216" y="208"/>
                      <a:pt x="216" y="208"/>
                    </a:cubicBezTo>
                    <a:cubicBezTo>
                      <a:pt x="220" y="208"/>
                      <a:pt x="224" y="204"/>
                      <a:pt x="224" y="200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48" y="176"/>
                      <a:pt x="248" y="176"/>
                      <a:pt x="248" y="176"/>
                    </a:cubicBezTo>
                    <a:cubicBezTo>
                      <a:pt x="252" y="176"/>
                      <a:pt x="256" y="172"/>
                      <a:pt x="256" y="168"/>
                    </a:cubicBezTo>
                    <a:cubicBezTo>
                      <a:pt x="256" y="8"/>
                      <a:pt x="256" y="8"/>
                      <a:pt x="256" y="8"/>
                    </a:cubicBezTo>
                    <a:cubicBezTo>
                      <a:pt x="256" y="4"/>
                      <a:pt x="252" y="0"/>
                      <a:pt x="248" y="0"/>
                    </a:cubicBezTo>
                    <a:close/>
                    <a:moveTo>
                      <a:pt x="208" y="48"/>
                    </a:moveTo>
                    <a:cubicBezTo>
                      <a:pt x="208" y="175"/>
                      <a:pt x="208" y="175"/>
                      <a:pt x="208" y="175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6"/>
                      <a:pt x="159" y="135"/>
                      <a:pt x="156" y="137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69" y="97"/>
                      <a:pt x="66" y="96"/>
                      <a:pt x="64" y="96"/>
                    </a:cubicBezTo>
                    <a:cubicBezTo>
                      <a:pt x="62" y="96"/>
                      <a:pt x="60" y="97"/>
                      <a:pt x="58" y="98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48"/>
                      <a:pt x="16" y="48"/>
                      <a:pt x="16" y="48"/>
                    </a:cubicBezTo>
                    <a:lnTo>
                      <a:pt x="208" y="48"/>
                    </a:lnTo>
                    <a:close/>
                    <a:moveTo>
                      <a:pt x="16" y="163"/>
                    </a:moveTo>
                    <a:cubicBezTo>
                      <a:pt x="64" y="116"/>
                      <a:pt x="64" y="116"/>
                      <a:pt x="64" y="116"/>
                    </a:cubicBezTo>
                    <a:cubicBezTo>
                      <a:pt x="114" y="173"/>
                      <a:pt x="114" y="173"/>
                      <a:pt x="114" y="173"/>
                    </a:cubicBezTo>
                    <a:cubicBezTo>
                      <a:pt x="117" y="176"/>
                      <a:pt x="121" y="177"/>
                      <a:pt x="124" y="175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204" y="192"/>
                      <a:pt x="204" y="192"/>
                      <a:pt x="204" y="192"/>
                    </a:cubicBezTo>
                    <a:cubicBezTo>
                      <a:pt x="16" y="192"/>
                      <a:pt x="16" y="192"/>
                      <a:pt x="16" y="192"/>
                    </a:cubicBezTo>
                    <a:lnTo>
                      <a:pt x="16" y="163"/>
                    </a:lnTo>
                    <a:close/>
                    <a:moveTo>
                      <a:pt x="240" y="160"/>
                    </a:move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4" y="40"/>
                      <a:pt x="224" y="40"/>
                      <a:pt x="224" y="40"/>
                    </a:cubicBezTo>
                    <a:cubicBezTo>
                      <a:pt x="224" y="36"/>
                      <a:pt x="220" y="32"/>
                      <a:pt x="216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240" y="16"/>
                      <a:pt x="240" y="16"/>
                      <a:pt x="240" y="16"/>
                    </a:cubicBezTo>
                    <a:lnTo>
                      <a:pt x="240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43"/>
              <p:cNvSpPr>
                <a:spLocks noEditPoints="1"/>
              </p:cNvSpPr>
              <p:nvPr/>
            </p:nvSpPr>
            <p:spPr bwMode="auto">
              <a:xfrm>
                <a:off x="6481274" y="2531633"/>
                <a:ext cx="83858" cy="85169"/>
              </a:xfrm>
              <a:custGeom>
                <a:avLst/>
                <a:gdLst>
                  <a:gd name="T0" fmla="*/ 28 w 56"/>
                  <a:gd name="T1" fmla="*/ 56 h 56"/>
                  <a:gd name="T2" fmla="*/ 56 w 56"/>
                  <a:gd name="T3" fmla="*/ 28 h 56"/>
                  <a:gd name="T4" fmla="*/ 28 w 56"/>
                  <a:gd name="T5" fmla="*/ 0 h 56"/>
                  <a:gd name="T6" fmla="*/ 0 w 56"/>
                  <a:gd name="T7" fmla="*/ 28 h 56"/>
                  <a:gd name="T8" fmla="*/ 28 w 56"/>
                  <a:gd name="T9" fmla="*/ 56 h 56"/>
                  <a:gd name="T10" fmla="*/ 28 w 56"/>
                  <a:gd name="T11" fmla="*/ 16 h 56"/>
                  <a:gd name="T12" fmla="*/ 40 w 56"/>
                  <a:gd name="T13" fmla="*/ 28 h 56"/>
                  <a:gd name="T14" fmla="*/ 28 w 56"/>
                  <a:gd name="T15" fmla="*/ 40 h 56"/>
                  <a:gd name="T16" fmla="*/ 16 w 56"/>
                  <a:gd name="T17" fmla="*/ 28 h 56"/>
                  <a:gd name="T18" fmla="*/ 28 w 56"/>
                  <a:gd name="T19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lose/>
                    <a:moveTo>
                      <a:pt x="28" y="16"/>
                    </a:move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32" name="Group 64"/>
          <p:cNvGrpSpPr/>
          <p:nvPr/>
        </p:nvGrpSpPr>
        <p:grpSpPr>
          <a:xfrm>
            <a:off x="5095245" y="2386690"/>
            <a:ext cx="823913" cy="823913"/>
            <a:chOff x="6114436" y="3954719"/>
            <a:chExt cx="823913" cy="823913"/>
          </a:xfrm>
        </p:grpSpPr>
        <p:sp>
          <p:nvSpPr>
            <p:cNvPr id="33" name="Oval 68"/>
            <p:cNvSpPr>
              <a:spLocks noChangeArrowheads="1"/>
            </p:cNvSpPr>
            <p:nvPr/>
          </p:nvSpPr>
          <p:spPr bwMode="auto">
            <a:xfrm>
              <a:off x="6114436" y="3954719"/>
              <a:ext cx="823913" cy="8239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34" name="Group 66"/>
            <p:cNvGrpSpPr/>
            <p:nvPr/>
          </p:nvGrpSpPr>
          <p:grpSpPr>
            <a:xfrm>
              <a:off x="6350454" y="4159239"/>
              <a:ext cx="386534" cy="386534"/>
              <a:chOff x="9753057" y="3268013"/>
              <a:chExt cx="386534" cy="386534"/>
            </a:xfrm>
            <a:solidFill>
              <a:schemeClr val="bg1"/>
            </a:solidFill>
          </p:grpSpPr>
          <p:sp>
            <p:nvSpPr>
              <p:cNvPr id="35" name="Freeform 94"/>
              <p:cNvSpPr>
                <a:spLocks noEditPoints="1"/>
              </p:cNvSpPr>
              <p:nvPr/>
            </p:nvSpPr>
            <p:spPr bwMode="auto">
              <a:xfrm>
                <a:off x="9753057" y="3268013"/>
                <a:ext cx="386534" cy="386534"/>
              </a:xfrm>
              <a:custGeom>
                <a:avLst/>
                <a:gdLst>
                  <a:gd name="T0" fmla="*/ 251 w 256"/>
                  <a:gd name="T1" fmla="*/ 97 h 256"/>
                  <a:gd name="T2" fmla="*/ 216 w 256"/>
                  <a:gd name="T3" fmla="*/ 83 h 256"/>
                  <a:gd name="T4" fmla="*/ 216 w 256"/>
                  <a:gd name="T5" fmla="*/ 8 h 256"/>
                  <a:gd name="T6" fmla="*/ 208 w 256"/>
                  <a:gd name="T7" fmla="*/ 0 h 256"/>
                  <a:gd name="T8" fmla="*/ 48 w 256"/>
                  <a:gd name="T9" fmla="*/ 0 h 256"/>
                  <a:gd name="T10" fmla="*/ 40 w 256"/>
                  <a:gd name="T11" fmla="*/ 8 h 256"/>
                  <a:gd name="T12" fmla="*/ 40 w 256"/>
                  <a:gd name="T13" fmla="*/ 83 h 256"/>
                  <a:gd name="T14" fmla="*/ 5 w 256"/>
                  <a:gd name="T15" fmla="*/ 97 h 256"/>
                  <a:gd name="T16" fmla="*/ 0 w 256"/>
                  <a:gd name="T17" fmla="*/ 104 h 256"/>
                  <a:gd name="T18" fmla="*/ 0 w 256"/>
                  <a:gd name="T19" fmla="*/ 104 h 256"/>
                  <a:gd name="T20" fmla="*/ 0 w 256"/>
                  <a:gd name="T21" fmla="*/ 248 h 256"/>
                  <a:gd name="T22" fmla="*/ 8 w 256"/>
                  <a:gd name="T23" fmla="*/ 256 h 256"/>
                  <a:gd name="T24" fmla="*/ 248 w 256"/>
                  <a:gd name="T25" fmla="*/ 256 h 256"/>
                  <a:gd name="T26" fmla="*/ 256 w 256"/>
                  <a:gd name="T27" fmla="*/ 248 h 256"/>
                  <a:gd name="T28" fmla="*/ 256 w 256"/>
                  <a:gd name="T29" fmla="*/ 104 h 256"/>
                  <a:gd name="T30" fmla="*/ 256 w 256"/>
                  <a:gd name="T31" fmla="*/ 104 h 256"/>
                  <a:gd name="T32" fmla="*/ 251 w 256"/>
                  <a:gd name="T33" fmla="*/ 97 h 256"/>
                  <a:gd name="T34" fmla="*/ 232 w 256"/>
                  <a:gd name="T35" fmla="*/ 106 h 256"/>
                  <a:gd name="T36" fmla="*/ 216 w 256"/>
                  <a:gd name="T37" fmla="*/ 116 h 256"/>
                  <a:gd name="T38" fmla="*/ 216 w 256"/>
                  <a:gd name="T39" fmla="*/ 100 h 256"/>
                  <a:gd name="T40" fmla="*/ 232 w 256"/>
                  <a:gd name="T41" fmla="*/ 106 h 256"/>
                  <a:gd name="T42" fmla="*/ 200 w 256"/>
                  <a:gd name="T43" fmla="*/ 16 h 256"/>
                  <a:gd name="T44" fmla="*/ 200 w 256"/>
                  <a:gd name="T45" fmla="*/ 88 h 256"/>
                  <a:gd name="T46" fmla="*/ 200 w 256"/>
                  <a:gd name="T47" fmla="*/ 88 h 256"/>
                  <a:gd name="T48" fmla="*/ 200 w 256"/>
                  <a:gd name="T49" fmla="*/ 126 h 256"/>
                  <a:gd name="T50" fmla="*/ 128 w 256"/>
                  <a:gd name="T51" fmla="*/ 171 h 256"/>
                  <a:gd name="T52" fmla="*/ 56 w 256"/>
                  <a:gd name="T53" fmla="*/ 126 h 256"/>
                  <a:gd name="T54" fmla="*/ 56 w 256"/>
                  <a:gd name="T55" fmla="*/ 88 h 256"/>
                  <a:gd name="T56" fmla="*/ 56 w 256"/>
                  <a:gd name="T57" fmla="*/ 88 h 256"/>
                  <a:gd name="T58" fmla="*/ 56 w 256"/>
                  <a:gd name="T59" fmla="*/ 16 h 256"/>
                  <a:gd name="T60" fmla="*/ 200 w 256"/>
                  <a:gd name="T61" fmla="*/ 16 h 256"/>
                  <a:gd name="T62" fmla="*/ 40 w 256"/>
                  <a:gd name="T63" fmla="*/ 116 h 256"/>
                  <a:gd name="T64" fmla="*/ 24 w 256"/>
                  <a:gd name="T65" fmla="*/ 106 h 256"/>
                  <a:gd name="T66" fmla="*/ 40 w 256"/>
                  <a:gd name="T67" fmla="*/ 100 h 256"/>
                  <a:gd name="T68" fmla="*/ 40 w 256"/>
                  <a:gd name="T69" fmla="*/ 116 h 256"/>
                  <a:gd name="T70" fmla="*/ 16 w 256"/>
                  <a:gd name="T71" fmla="*/ 240 h 256"/>
                  <a:gd name="T72" fmla="*/ 16 w 256"/>
                  <a:gd name="T73" fmla="*/ 120 h 256"/>
                  <a:gd name="T74" fmla="*/ 124 w 256"/>
                  <a:gd name="T75" fmla="*/ 187 h 256"/>
                  <a:gd name="T76" fmla="*/ 128 w 256"/>
                  <a:gd name="T77" fmla="*/ 188 h 256"/>
                  <a:gd name="T78" fmla="*/ 132 w 256"/>
                  <a:gd name="T79" fmla="*/ 187 h 256"/>
                  <a:gd name="T80" fmla="*/ 240 w 256"/>
                  <a:gd name="T81" fmla="*/ 120 h 256"/>
                  <a:gd name="T82" fmla="*/ 240 w 256"/>
                  <a:gd name="T83" fmla="*/ 240 h 256"/>
                  <a:gd name="T84" fmla="*/ 16 w 256"/>
                  <a:gd name="T85" fmla="*/ 24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6">
                    <a:moveTo>
                      <a:pt x="251" y="97"/>
                    </a:moveTo>
                    <a:cubicBezTo>
                      <a:pt x="216" y="83"/>
                      <a:pt x="216" y="83"/>
                      <a:pt x="216" y="83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4"/>
                      <a:pt x="212" y="0"/>
                      <a:pt x="20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4" y="0"/>
                      <a:pt x="40" y="4"/>
                      <a:pt x="40" y="8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2" y="98"/>
                      <a:pt x="0" y="101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2"/>
                      <a:pt x="4" y="256"/>
                      <a:pt x="8" y="256"/>
                    </a:cubicBezTo>
                    <a:cubicBezTo>
                      <a:pt x="248" y="256"/>
                      <a:pt x="248" y="256"/>
                      <a:pt x="248" y="256"/>
                    </a:cubicBezTo>
                    <a:cubicBezTo>
                      <a:pt x="252" y="256"/>
                      <a:pt x="256" y="252"/>
                      <a:pt x="256" y="248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01"/>
                      <a:pt x="254" y="98"/>
                      <a:pt x="251" y="97"/>
                    </a:cubicBezTo>
                    <a:close/>
                    <a:moveTo>
                      <a:pt x="232" y="106"/>
                    </a:moveTo>
                    <a:cubicBezTo>
                      <a:pt x="216" y="116"/>
                      <a:pt x="216" y="116"/>
                      <a:pt x="216" y="116"/>
                    </a:cubicBezTo>
                    <a:cubicBezTo>
                      <a:pt x="216" y="100"/>
                      <a:pt x="216" y="100"/>
                      <a:pt x="216" y="100"/>
                    </a:cubicBezTo>
                    <a:lnTo>
                      <a:pt x="232" y="106"/>
                    </a:lnTo>
                    <a:close/>
                    <a:moveTo>
                      <a:pt x="200" y="16"/>
                    </a:moveTo>
                    <a:cubicBezTo>
                      <a:pt x="200" y="88"/>
                      <a:pt x="200" y="88"/>
                      <a:pt x="200" y="88"/>
                    </a:cubicBezTo>
                    <a:cubicBezTo>
                      <a:pt x="200" y="88"/>
                      <a:pt x="200" y="88"/>
                      <a:pt x="200" y="88"/>
                    </a:cubicBezTo>
                    <a:cubicBezTo>
                      <a:pt x="200" y="126"/>
                      <a:pt x="200" y="126"/>
                      <a:pt x="200" y="126"/>
                    </a:cubicBezTo>
                    <a:cubicBezTo>
                      <a:pt x="128" y="171"/>
                      <a:pt x="128" y="171"/>
                      <a:pt x="128" y="171"/>
                    </a:cubicBezTo>
                    <a:cubicBezTo>
                      <a:pt x="56" y="126"/>
                      <a:pt x="56" y="126"/>
                      <a:pt x="56" y="126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200" y="16"/>
                    </a:lnTo>
                    <a:close/>
                    <a:moveTo>
                      <a:pt x="40" y="116"/>
                    </a:moveTo>
                    <a:cubicBezTo>
                      <a:pt x="24" y="106"/>
                      <a:pt x="24" y="106"/>
                      <a:pt x="24" y="106"/>
                    </a:cubicBezTo>
                    <a:cubicBezTo>
                      <a:pt x="40" y="100"/>
                      <a:pt x="40" y="100"/>
                      <a:pt x="40" y="100"/>
                    </a:cubicBezTo>
                    <a:lnTo>
                      <a:pt x="40" y="116"/>
                    </a:lnTo>
                    <a:close/>
                    <a:moveTo>
                      <a:pt x="16" y="240"/>
                    </a:moveTo>
                    <a:cubicBezTo>
                      <a:pt x="16" y="120"/>
                      <a:pt x="16" y="120"/>
                      <a:pt x="16" y="120"/>
                    </a:cubicBezTo>
                    <a:cubicBezTo>
                      <a:pt x="124" y="187"/>
                      <a:pt x="124" y="187"/>
                      <a:pt x="124" y="187"/>
                    </a:cubicBezTo>
                    <a:cubicBezTo>
                      <a:pt x="125" y="188"/>
                      <a:pt x="127" y="188"/>
                      <a:pt x="128" y="188"/>
                    </a:cubicBezTo>
                    <a:cubicBezTo>
                      <a:pt x="129" y="188"/>
                      <a:pt x="131" y="188"/>
                      <a:pt x="132" y="187"/>
                    </a:cubicBezTo>
                    <a:cubicBezTo>
                      <a:pt x="240" y="120"/>
                      <a:pt x="240" y="120"/>
                      <a:pt x="240" y="120"/>
                    </a:cubicBezTo>
                    <a:cubicBezTo>
                      <a:pt x="240" y="240"/>
                      <a:pt x="240" y="240"/>
                      <a:pt x="240" y="240"/>
                    </a:cubicBezTo>
                    <a:lnTo>
                      <a:pt x="16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95"/>
              <p:cNvSpPr/>
              <p:nvPr/>
            </p:nvSpPr>
            <p:spPr bwMode="auto">
              <a:xfrm>
                <a:off x="9958772" y="3316494"/>
                <a:ext cx="72066" cy="24895"/>
              </a:xfrm>
              <a:custGeom>
                <a:avLst/>
                <a:gdLst>
                  <a:gd name="T0" fmla="*/ 8 w 48"/>
                  <a:gd name="T1" fmla="*/ 16 h 16"/>
                  <a:gd name="T2" fmla="*/ 40 w 48"/>
                  <a:gd name="T3" fmla="*/ 16 h 16"/>
                  <a:gd name="T4" fmla="*/ 48 w 48"/>
                  <a:gd name="T5" fmla="*/ 8 h 16"/>
                  <a:gd name="T6" fmla="*/ 40 w 48"/>
                  <a:gd name="T7" fmla="*/ 0 h 16"/>
                  <a:gd name="T8" fmla="*/ 8 w 48"/>
                  <a:gd name="T9" fmla="*/ 0 h 16"/>
                  <a:gd name="T10" fmla="*/ 0 w 48"/>
                  <a:gd name="T11" fmla="*/ 8 h 16"/>
                  <a:gd name="T12" fmla="*/ 8 w 48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">
                    <a:moveTo>
                      <a:pt x="8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4" y="16"/>
                      <a:pt x="48" y="12"/>
                      <a:pt x="48" y="8"/>
                    </a:cubicBezTo>
                    <a:cubicBezTo>
                      <a:pt x="48" y="4"/>
                      <a:pt x="44" y="0"/>
                      <a:pt x="4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96"/>
              <p:cNvSpPr/>
              <p:nvPr/>
            </p:nvSpPr>
            <p:spPr bwMode="auto">
              <a:xfrm>
                <a:off x="9861811" y="3364974"/>
                <a:ext cx="169027" cy="23585"/>
              </a:xfrm>
              <a:custGeom>
                <a:avLst/>
                <a:gdLst>
                  <a:gd name="T0" fmla="*/ 8 w 112"/>
                  <a:gd name="T1" fmla="*/ 16 h 16"/>
                  <a:gd name="T2" fmla="*/ 104 w 112"/>
                  <a:gd name="T3" fmla="*/ 16 h 16"/>
                  <a:gd name="T4" fmla="*/ 112 w 112"/>
                  <a:gd name="T5" fmla="*/ 8 h 16"/>
                  <a:gd name="T6" fmla="*/ 104 w 112"/>
                  <a:gd name="T7" fmla="*/ 0 h 16"/>
                  <a:gd name="T8" fmla="*/ 8 w 112"/>
                  <a:gd name="T9" fmla="*/ 0 h 16"/>
                  <a:gd name="T10" fmla="*/ 0 w 112"/>
                  <a:gd name="T11" fmla="*/ 8 h 16"/>
                  <a:gd name="T12" fmla="*/ 8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8" y="16"/>
                    </a:moveTo>
                    <a:cubicBezTo>
                      <a:pt x="104" y="16"/>
                      <a:pt x="104" y="16"/>
                      <a:pt x="104" y="16"/>
                    </a:cubicBezTo>
                    <a:cubicBezTo>
                      <a:pt x="108" y="16"/>
                      <a:pt x="112" y="12"/>
                      <a:pt x="112" y="8"/>
                    </a:cubicBezTo>
                    <a:cubicBezTo>
                      <a:pt x="112" y="4"/>
                      <a:pt x="108" y="0"/>
                      <a:pt x="10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97"/>
              <p:cNvSpPr/>
              <p:nvPr/>
            </p:nvSpPr>
            <p:spPr bwMode="auto">
              <a:xfrm>
                <a:off x="9861811" y="3413455"/>
                <a:ext cx="169027" cy="23585"/>
              </a:xfrm>
              <a:custGeom>
                <a:avLst/>
                <a:gdLst>
                  <a:gd name="T0" fmla="*/ 8 w 112"/>
                  <a:gd name="T1" fmla="*/ 16 h 16"/>
                  <a:gd name="T2" fmla="*/ 104 w 112"/>
                  <a:gd name="T3" fmla="*/ 16 h 16"/>
                  <a:gd name="T4" fmla="*/ 112 w 112"/>
                  <a:gd name="T5" fmla="*/ 8 h 16"/>
                  <a:gd name="T6" fmla="*/ 104 w 112"/>
                  <a:gd name="T7" fmla="*/ 0 h 16"/>
                  <a:gd name="T8" fmla="*/ 8 w 112"/>
                  <a:gd name="T9" fmla="*/ 0 h 16"/>
                  <a:gd name="T10" fmla="*/ 0 w 112"/>
                  <a:gd name="T11" fmla="*/ 8 h 16"/>
                  <a:gd name="T12" fmla="*/ 8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8" y="16"/>
                    </a:moveTo>
                    <a:cubicBezTo>
                      <a:pt x="104" y="16"/>
                      <a:pt x="104" y="16"/>
                      <a:pt x="104" y="16"/>
                    </a:cubicBezTo>
                    <a:cubicBezTo>
                      <a:pt x="108" y="16"/>
                      <a:pt x="112" y="12"/>
                      <a:pt x="112" y="8"/>
                    </a:cubicBezTo>
                    <a:cubicBezTo>
                      <a:pt x="112" y="4"/>
                      <a:pt x="108" y="0"/>
                      <a:pt x="10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49" name="TextBox 83"/>
          <p:cNvSpPr txBox="1"/>
          <p:nvPr/>
        </p:nvSpPr>
        <p:spPr>
          <a:xfrm>
            <a:off x="2036265" y="3566582"/>
            <a:ext cx="9462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-150">
                <a:solidFill>
                  <a:schemeClr val="bg1"/>
                </a:solidFill>
                <a:latin typeface="Roboto Light" panose="02000000000000000000" pitchFamily="2" charset="0"/>
                <a:ea typeface="宋体" panose="02010600030101010101" pitchFamily="2" charset="-122"/>
              </a:rPr>
              <a:t>条件</a:t>
            </a:r>
            <a:endParaRPr lang="zh-CN" altLang="en-US" sz="2000" b="1" spc="-150">
              <a:solidFill>
                <a:schemeClr val="bg1"/>
              </a:solidFill>
              <a:latin typeface="Roboto Light" panose="02000000000000000000" pitchFamily="2" charset="0"/>
              <a:ea typeface="宋体" panose="02010600030101010101" pitchFamily="2" charset="-122"/>
            </a:endParaRPr>
          </a:p>
        </p:txBody>
      </p:sp>
      <p:sp>
        <p:nvSpPr>
          <p:cNvPr id="52" name="TextBox 20"/>
          <p:cNvSpPr txBox="1"/>
          <p:nvPr/>
        </p:nvSpPr>
        <p:spPr>
          <a:xfrm>
            <a:off x="6224270" y="2431098"/>
            <a:ext cx="436499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Segoe UI" panose="020B0502040204020203" pitchFamily="34" charset="0"/>
              </a:rPr>
              <a:t>资产保值增值</a:t>
            </a:r>
            <a:endParaRPr lang="zh-CN" altLang="zh-CN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Segoe UI" panose="020B0502040204020203" pitchFamily="34" charset="0"/>
            </a:endParaRPr>
          </a:p>
        </p:txBody>
      </p:sp>
      <p:sp>
        <p:nvSpPr>
          <p:cNvPr id="63" name="TextBox 20"/>
          <p:cNvSpPr txBox="1"/>
          <p:nvPr/>
        </p:nvSpPr>
        <p:spPr>
          <a:xfrm>
            <a:off x="6224270" y="3530283"/>
            <a:ext cx="6670675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Segoe UI" panose="020B0502040204020203" pitchFamily="34" charset="0"/>
              </a:rPr>
              <a:t>使用市场化金融工具</a:t>
            </a:r>
            <a:endParaRPr lang="zh-CN" altLang="zh-CN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Segoe UI" panose="020B0502040204020203" pitchFamily="34" charset="0"/>
            </a:endParaRPr>
          </a:p>
        </p:txBody>
      </p:sp>
      <p:sp>
        <p:nvSpPr>
          <p:cNvPr id="64" name="TextBox 20"/>
          <p:cNvSpPr txBox="1"/>
          <p:nvPr/>
        </p:nvSpPr>
        <p:spPr>
          <a:xfrm>
            <a:off x="5920105" y="4588193"/>
            <a:ext cx="6901815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Segoe UI" panose="020B0502040204020203" pitchFamily="34" charset="0"/>
              </a:rPr>
              <a:t>服务和扶持台州产业和实业</a:t>
            </a:r>
            <a:endParaRPr lang="zh-CN" altLang="zh-CN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 descr="A7B6C9069769ADAE29FBCC4A7C8868FF7315DC37_size516_w1080_h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2415" y="146050"/>
            <a:ext cx="3692525" cy="6565900"/>
          </a:xfrm>
          <a:prstGeom prst="rect">
            <a:avLst/>
          </a:prstGeom>
        </p:spPr>
      </p:pic>
      <p:pic>
        <p:nvPicPr>
          <p:cNvPr id="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315" y="1659890"/>
            <a:ext cx="6644005" cy="4928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92855" y="532130"/>
            <a:ext cx="5012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“</a:t>
            </a:r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穷得只剩下钱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”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1" name="组合 40"/>
          <p:cNvGrpSpPr/>
          <p:nvPr/>
        </p:nvGrpSpPr>
        <p:grpSpPr>
          <a:xfrm>
            <a:off x="2760345" y="3044100"/>
            <a:ext cx="2871918" cy="1513295"/>
            <a:chOff x="2760345" y="3044100"/>
            <a:chExt cx="2871918" cy="1513295"/>
          </a:xfrm>
        </p:grpSpPr>
        <p:sp>
          <p:nvSpPr>
            <p:cNvPr id="39" name="等腰三角形 38"/>
            <p:cNvSpPr/>
            <p:nvPr/>
          </p:nvSpPr>
          <p:spPr>
            <a:xfrm>
              <a:off x="2760345" y="4099560"/>
              <a:ext cx="605790" cy="457835"/>
            </a:xfrm>
            <a:prstGeom prst="triangle">
              <a:avLst/>
            </a:prstGeom>
            <a:solidFill>
              <a:srgbClr val="ECC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69765" y="3044100"/>
              <a:ext cx="11624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 smtClean="0">
                  <a:solidFill>
                    <a:schemeClr val="bg1"/>
                  </a:solidFill>
                  <a:latin typeface="造字工房情书（非商用）常规体" pitchFamily="50" charset="-122"/>
                  <a:ea typeface="造字工房情书（非商用）常规体" pitchFamily="50" charset="-122"/>
                </a:rPr>
                <a:t>客户</a:t>
              </a:r>
              <a:endParaRPr lang="zh-CN" altLang="en-US" sz="4400" b="1" dirty="0">
                <a:solidFill>
                  <a:schemeClr val="bg1"/>
                </a:solidFill>
                <a:latin typeface="造字工房情书（非商用）常规体" pitchFamily="50" charset="-122"/>
                <a:ea typeface="造字工房情书（非商用）常规体" pitchFamily="50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305471" y="3080930"/>
            <a:ext cx="3048635" cy="1476465"/>
            <a:chOff x="2406650" y="3164115"/>
            <a:chExt cx="3048635" cy="1476465"/>
          </a:xfrm>
        </p:grpSpPr>
        <p:sp>
          <p:nvSpPr>
            <p:cNvPr id="55" name="等腰三角形 54"/>
            <p:cNvSpPr/>
            <p:nvPr/>
          </p:nvSpPr>
          <p:spPr>
            <a:xfrm>
              <a:off x="4849495" y="4182745"/>
              <a:ext cx="605790" cy="457835"/>
            </a:xfrm>
            <a:prstGeom prst="triangle">
              <a:avLst/>
            </a:prstGeom>
            <a:solidFill>
              <a:srgbClr val="ECC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406650" y="3164115"/>
              <a:ext cx="11624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造字工房情书（非商用）常规体" pitchFamily="50" charset="-122"/>
                  <a:ea typeface="造字工房情书（非商用）常规体" pitchFamily="50" charset="-122"/>
                </a:rPr>
                <a:t>市场</a:t>
              </a:r>
              <a:endParaRPr lang="zh-CN" altLang="en-US" sz="4400" b="1" dirty="0">
                <a:solidFill>
                  <a:schemeClr val="bg1"/>
                </a:solidFill>
                <a:latin typeface="造字工房情书（非商用）常规体" pitchFamily="50" charset="-122"/>
                <a:ea typeface="造字工房情书（非商用）常规体" pitchFamily="50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382557" y="2683898"/>
            <a:ext cx="1249457" cy="1249457"/>
            <a:chOff x="1669143" y="2075543"/>
            <a:chExt cx="2032000" cy="2032000"/>
          </a:xfrm>
        </p:grpSpPr>
        <p:cxnSp>
          <p:nvCxnSpPr>
            <p:cNvPr id="68" name="直接连接符 67"/>
            <p:cNvCxnSpPr>
              <a:stCxn id="67" idx="1"/>
              <a:endCxn id="67" idx="5"/>
            </p:cNvCxnSpPr>
            <p:nvPr/>
          </p:nvCxnSpPr>
          <p:spPr>
            <a:xfrm>
              <a:off x="1966723" y="2373123"/>
              <a:ext cx="1436840" cy="1436840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1669143" y="2075543"/>
              <a:ext cx="2032000" cy="2032000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725492" y="3164115"/>
            <a:ext cx="1162498" cy="1393280"/>
            <a:chOff x="2406650" y="3164115"/>
            <a:chExt cx="1162498" cy="1393280"/>
          </a:xfrm>
        </p:grpSpPr>
        <p:sp>
          <p:nvSpPr>
            <p:cNvPr id="58" name="等腰三角形 57"/>
            <p:cNvSpPr/>
            <p:nvPr/>
          </p:nvSpPr>
          <p:spPr>
            <a:xfrm>
              <a:off x="2760345" y="4099560"/>
              <a:ext cx="605790" cy="457835"/>
            </a:xfrm>
            <a:prstGeom prst="triangle">
              <a:avLst/>
            </a:prstGeom>
            <a:solidFill>
              <a:srgbClr val="ECC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406650" y="3164115"/>
              <a:ext cx="11624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 smtClean="0">
                  <a:solidFill>
                    <a:schemeClr val="bg1"/>
                  </a:solidFill>
                  <a:latin typeface="造字工房情书（非商用）常规体" pitchFamily="50" charset="-122"/>
                  <a:ea typeface="造字工房情书（非商用）常规体" pitchFamily="50" charset="-122"/>
                </a:rPr>
                <a:t>团队</a:t>
              </a:r>
              <a:endParaRPr lang="zh-CN" altLang="en-US" sz="4400" b="1" dirty="0">
                <a:solidFill>
                  <a:schemeClr val="bg1"/>
                </a:solidFill>
                <a:latin typeface="造字工房情书（非商用）常规体" pitchFamily="50" charset="-122"/>
                <a:ea typeface="造字工房情书（非商用）常规体" pitchFamily="50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84912" y="3164115"/>
            <a:ext cx="1162498" cy="1393280"/>
            <a:chOff x="2406650" y="3164115"/>
            <a:chExt cx="1162498" cy="1393280"/>
          </a:xfrm>
        </p:grpSpPr>
        <p:sp>
          <p:nvSpPr>
            <p:cNvPr id="61" name="等腰三角形 60"/>
            <p:cNvSpPr/>
            <p:nvPr/>
          </p:nvSpPr>
          <p:spPr>
            <a:xfrm>
              <a:off x="2760345" y="4099560"/>
              <a:ext cx="605790" cy="457835"/>
            </a:xfrm>
            <a:prstGeom prst="triangle">
              <a:avLst/>
            </a:prstGeom>
            <a:solidFill>
              <a:srgbClr val="ECC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406650" y="3164115"/>
              <a:ext cx="11624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 smtClean="0">
                  <a:solidFill>
                    <a:schemeClr val="bg1"/>
                  </a:solidFill>
                  <a:latin typeface="造字工房情书（非商用）常规体" pitchFamily="50" charset="-122"/>
                  <a:ea typeface="造字工房情书（非商用）常规体" pitchFamily="50" charset="-122"/>
                </a:rPr>
                <a:t>产品</a:t>
              </a:r>
              <a:endParaRPr lang="zh-CN" altLang="en-US" sz="4400" b="1" dirty="0">
                <a:solidFill>
                  <a:schemeClr val="bg1"/>
                </a:solidFill>
                <a:latin typeface="造字工房情书（非商用）常规体" pitchFamily="50" charset="-122"/>
                <a:ea typeface="造字工房情书（非商用）常规体" pitchFamily="50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698598" y="2766448"/>
            <a:ext cx="1249457" cy="1249457"/>
            <a:chOff x="1669143" y="2075543"/>
            <a:chExt cx="2032000" cy="2032000"/>
          </a:xfrm>
        </p:grpSpPr>
        <p:sp>
          <p:nvSpPr>
            <p:cNvPr id="70" name="椭圆 69"/>
            <p:cNvSpPr/>
            <p:nvPr/>
          </p:nvSpPr>
          <p:spPr>
            <a:xfrm>
              <a:off x="1669143" y="2075543"/>
              <a:ext cx="2032000" cy="2032000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1" name="直接连接符 70"/>
            <p:cNvCxnSpPr>
              <a:stCxn id="70" idx="1"/>
              <a:endCxn id="70" idx="5"/>
            </p:cNvCxnSpPr>
            <p:nvPr/>
          </p:nvCxnSpPr>
          <p:spPr>
            <a:xfrm>
              <a:off x="1966723" y="2373123"/>
              <a:ext cx="1436840" cy="1436840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8879384" y="2766448"/>
            <a:ext cx="1249457" cy="1249457"/>
            <a:chOff x="1669143" y="2075543"/>
            <a:chExt cx="2032000" cy="2032000"/>
          </a:xfrm>
        </p:grpSpPr>
        <p:sp>
          <p:nvSpPr>
            <p:cNvPr id="73" name="椭圆 72"/>
            <p:cNvSpPr/>
            <p:nvPr/>
          </p:nvSpPr>
          <p:spPr>
            <a:xfrm>
              <a:off x="1669143" y="2075543"/>
              <a:ext cx="2032000" cy="2032000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4" name="直接连接符 73"/>
            <p:cNvCxnSpPr>
              <a:stCxn id="73" idx="1"/>
              <a:endCxn id="73" idx="5"/>
            </p:cNvCxnSpPr>
            <p:nvPr/>
          </p:nvCxnSpPr>
          <p:spPr>
            <a:xfrm>
              <a:off x="1966723" y="2373123"/>
              <a:ext cx="1436840" cy="1436840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2337026" y="2766448"/>
            <a:ext cx="1249457" cy="1249457"/>
            <a:chOff x="1669143" y="2075543"/>
            <a:chExt cx="2032000" cy="2032000"/>
          </a:xfrm>
        </p:grpSpPr>
        <p:sp>
          <p:nvSpPr>
            <p:cNvPr id="48" name="椭圆 47"/>
            <p:cNvSpPr/>
            <p:nvPr/>
          </p:nvSpPr>
          <p:spPr>
            <a:xfrm>
              <a:off x="1669143" y="2075543"/>
              <a:ext cx="2032000" cy="2032000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>
              <a:stCxn id="48" idx="1"/>
              <a:endCxn id="48" idx="5"/>
            </p:cNvCxnSpPr>
            <p:nvPr/>
          </p:nvCxnSpPr>
          <p:spPr>
            <a:xfrm>
              <a:off x="1966723" y="2373123"/>
              <a:ext cx="1436840" cy="1436840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308350" y="1450340"/>
            <a:ext cx="888428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台州金投</a:t>
            </a:r>
            <a:endParaRPr lang="zh-CN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始终牢记市委市政府的殷切期望</a:t>
            </a:r>
            <a:endParaRPr lang="zh-CN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接续垦荒之力</a:t>
            </a:r>
            <a:endParaRPr lang="zh-CN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传承垦荒之志</a:t>
            </a:r>
            <a:endParaRPr lang="zh-CN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开启了永无止境的金投垦荒之路</a:t>
            </a:r>
            <a:endParaRPr lang="zh-CN" altLang="zh-C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pic>
        <p:nvPicPr>
          <p:cNvPr id="9" name="Picture 4" descr="D:\desktop\ma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300" y="1221739"/>
            <a:ext cx="78470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37189" y="526785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迈开</a:t>
            </a:r>
            <a:r>
              <a:rPr lang="zh-CN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了垦荒的第一步</a:t>
            </a:r>
            <a:endParaRPr lang="zh-CN" altLang="zh-C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8085" y="626745"/>
            <a:ext cx="1726565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0</a:t>
            </a:r>
            <a:endParaRPr lang="en-US" altLang="zh-CN" sz="40000" dirty="0">
              <a:solidFill>
                <a:srgbClr val="ECC3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90230" y="626745"/>
            <a:ext cx="221615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1</a:t>
            </a:r>
            <a:endParaRPr lang="en-US" altLang="zh-CN" sz="40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66920" y="913765"/>
            <a:ext cx="1310640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0" dirty="0">
                <a:solidFill>
                  <a:srgbClr val="ECC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→</a:t>
            </a:r>
            <a:endParaRPr lang="en-US" altLang="zh-CN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汉仪尚巍手书W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754755" y="1331595"/>
            <a:ext cx="4681855" cy="3206115"/>
            <a:chOff x="4502" y="2542"/>
            <a:chExt cx="3018" cy="2152"/>
          </a:xfrm>
        </p:grpSpPr>
        <p:sp>
          <p:nvSpPr>
            <p:cNvPr id="5" name="文本框 4"/>
            <p:cNvSpPr txBox="1"/>
            <p:nvPr/>
          </p:nvSpPr>
          <p:spPr>
            <a:xfrm>
              <a:off x="4893" y="3136"/>
              <a:ext cx="2627" cy="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尚巍手书W" panose="00020600040101010101" charset="-122"/>
                  <a:ea typeface="汉仪尚巍手书W" panose="00020600040101010101" charset="-122"/>
                  <a:sym typeface="+mn-ea"/>
                </a:rPr>
                <a:t>市场</a:t>
              </a:r>
              <a:endParaRPr lang="zh-CN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4502" y="2542"/>
              <a:ext cx="2210" cy="2152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rgbClr val="ECC3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endPara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4765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3865" y="3625850"/>
            <a:ext cx="3146425" cy="166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小微企业发达的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“</a:t>
            </a:r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制造之都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”</a:t>
            </a:r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 </a:t>
            </a:r>
            <a:r>
              <a:rPr lang="zh-CN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</a:t>
            </a:r>
            <a:endParaRPr lang="zh-CN" altLang="zh-CN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30605" y="1144270"/>
            <a:ext cx="1831779" cy="1535869"/>
            <a:chOff x="3143" y="3957"/>
            <a:chExt cx="4171" cy="3497"/>
          </a:xfrm>
        </p:grpSpPr>
        <p:grpSp>
          <p:nvGrpSpPr>
            <p:cNvPr id="68" name="组合 67"/>
            <p:cNvGrpSpPr/>
            <p:nvPr/>
          </p:nvGrpSpPr>
          <p:grpSpPr>
            <a:xfrm>
              <a:off x="3143" y="3957"/>
              <a:ext cx="4171" cy="3497"/>
              <a:chOff x="4583832" y="2251333"/>
              <a:chExt cx="3099331" cy="2598631"/>
            </a:xfrm>
          </p:grpSpPr>
          <p:sp>
            <p:nvSpPr>
              <p:cNvPr id="69" name="任意多边形 20"/>
              <p:cNvSpPr/>
              <p:nvPr/>
            </p:nvSpPr>
            <p:spPr bwMode="auto">
              <a:xfrm>
                <a:off x="4583832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chemeClr val="bg2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70" name="任意多边形 21"/>
              <p:cNvSpPr/>
              <p:nvPr/>
            </p:nvSpPr>
            <p:spPr bwMode="auto">
              <a:xfrm flipH="1">
                <a:off x="6732327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rgbClr val="D0CECE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5235868" y="2251333"/>
                <a:ext cx="1790824" cy="2598631"/>
                <a:chOff x="5204283" y="2409631"/>
                <a:chExt cx="1790824" cy="2598631"/>
              </a:xfrm>
            </p:grpSpPr>
            <p:sp>
              <p:nvSpPr>
                <p:cNvPr id="73" name="任意多边形 25"/>
                <p:cNvSpPr/>
                <p:nvPr/>
              </p:nvSpPr>
              <p:spPr bwMode="auto">
                <a:xfrm flipH="1">
                  <a:off x="5204283" y="2409631"/>
                  <a:ext cx="1790824" cy="1790323"/>
                </a:xfrm>
                <a:custGeom>
                  <a:avLst/>
                  <a:gdLst>
                    <a:gd name="connsiteX0" fmla="*/ 1231004 w 2308226"/>
                    <a:gd name="connsiteY0" fmla="*/ 19 h 2307580"/>
                    <a:gd name="connsiteX1" fmla="*/ 1154113 w 2308226"/>
                    <a:gd name="connsiteY1" fmla="*/ 546 h 2307580"/>
                    <a:gd name="connsiteX2" fmla="*/ 0 w 2308226"/>
                    <a:gd name="connsiteY2" fmla="*/ 80523 h 2307580"/>
                    <a:gd name="connsiteX3" fmla="*/ 894901 w 2308226"/>
                    <a:gd name="connsiteY3" fmla="*/ 2307580 h 2307580"/>
                    <a:gd name="connsiteX4" fmla="*/ 1154113 w 2308226"/>
                    <a:gd name="connsiteY4" fmla="*/ 2307580 h 2307580"/>
                    <a:gd name="connsiteX5" fmla="*/ 1413326 w 2308226"/>
                    <a:gd name="connsiteY5" fmla="*/ 2307580 h 2307580"/>
                    <a:gd name="connsiteX6" fmla="*/ 2308226 w 2308226"/>
                    <a:gd name="connsiteY6" fmla="*/ 80523 h 2307580"/>
                    <a:gd name="connsiteX7" fmla="*/ 1231004 w 2308226"/>
                    <a:gd name="connsiteY7" fmla="*/ 19 h 2307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26" h="2307580">
                      <a:moveTo>
                        <a:pt x="1231004" y="19"/>
                      </a:moveTo>
                      <a:cubicBezTo>
                        <a:pt x="1182537" y="114"/>
                        <a:pt x="1154113" y="546"/>
                        <a:pt x="1154113" y="546"/>
                      </a:cubicBezTo>
                      <a:cubicBezTo>
                        <a:pt x="1154113" y="546"/>
                        <a:pt x="345617" y="-11758"/>
                        <a:pt x="0" y="80523"/>
                      </a:cubicBezTo>
                      <a:cubicBezTo>
                        <a:pt x="0" y="80523"/>
                        <a:pt x="141950" y="1883086"/>
                        <a:pt x="894901" y="2307580"/>
                      </a:cubicBezTo>
                      <a:cubicBezTo>
                        <a:pt x="1154113" y="2307580"/>
                        <a:pt x="1154113" y="2307580"/>
                        <a:pt x="1154113" y="2307580"/>
                      </a:cubicBezTo>
                      <a:cubicBezTo>
                        <a:pt x="1154113" y="2307580"/>
                        <a:pt x="1154113" y="2307580"/>
                        <a:pt x="1413326" y="2307580"/>
                      </a:cubicBezTo>
                      <a:cubicBezTo>
                        <a:pt x="2166276" y="1883086"/>
                        <a:pt x="2308226" y="80523"/>
                        <a:pt x="2308226" y="80523"/>
                      </a:cubicBezTo>
                      <a:cubicBezTo>
                        <a:pt x="2027413" y="5545"/>
                        <a:pt x="1441026" y="-391"/>
                        <a:pt x="1231004" y="19"/>
                      </a:cubicBezTo>
                      <a:close/>
                    </a:path>
                  </a:pathLst>
                </a:custGeom>
                <a:solidFill>
                  <a:srgbClr val="ECC32D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74" name="任意多边形 26"/>
                <p:cNvSpPr/>
                <p:nvPr/>
              </p:nvSpPr>
              <p:spPr bwMode="auto">
                <a:xfrm flipH="1">
                  <a:off x="5898936" y="4372385"/>
                  <a:ext cx="401520" cy="448322"/>
                </a:xfrm>
                <a:custGeom>
                  <a:avLst/>
                  <a:gdLst>
                    <a:gd name="connsiteX0" fmla="*/ 406628 w 517526"/>
                    <a:gd name="connsiteY0" fmla="*/ 0 h 577850"/>
                    <a:gd name="connsiteX1" fmla="*/ 258763 w 517526"/>
                    <a:gd name="connsiteY1" fmla="*/ 0 h 577850"/>
                    <a:gd name="connsiteX2" fmla="*/ 110899 w 517526"/>
                    <a:gd name="connsiteY2" fmla="*/ 0 h 577850"/>
                    <a:gd name="connsiteX3" fmla="*/ 0 w 517526"/>
                    <a:gd name="connsiteY3" fmla="*/ 577850 h 577850"/>
                    <a:gd name="connsiteX4" fmla="*/ 258763 w 517526"/>
                    <a:gd name="connsiteY4" fmla="*/ 577850 h 577850"/>
                    <a:gd name="connsiteX5" fmla="*/ 517526 w 517526"/>
                    <a:gd name="connsiteY5" fmla="*/ 577850 h 577850"/>
                    <a:gd name="connsiteX6" fmla="*/ 406628 w 517526"/>
                    <a:gd name="connsiteY6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7526" h="577850">
                      <a:moveTo>
                        <a:pt x="406628" y="0"/>
                      </a:moveTo>
                      <a:cubicBezTo>
                        <a:pt x="258763" y="0"/>
                        <a:pt x="258763" y="0"/>
                        <a:pt x="258763" y="0"/>
                      </a:cubicBezTo>
                      <a:cubicBezTo>
                        <a:pt x="258763" y="0"/>
                        <a:pt x="258763" y="0"/>
                        <a:pt x="110899" y="0"/>
                      </a:cubicBezTo>
                      <a:cubicBezTo>
                        <a:pt x="135543" y="522524"/>
                        <a:pt x="0" y="577850"/>
                        <a:pt x="0" y="577850"/>
                      </a:cubicBezTo>
                      <a:lnTo>
                        <a:pt x="258763" y="577850"/>
                      </a:lnTo>
                      <a:lnTo>
                        <a:pt x="517526" y="577850"/>
                      </a:lnTo>
                      <a:cubicBezTo>
                        <a:pt x="517526" y="577850"/>
                        <a:pt x="381984" y="522524"/>
                        <a:pt x="406628" y="0"/>
                      </a:cubicBezTo>
                      <a:close/>
                    </a:path>
                  </a:pathLst>
                </a:custGeom>
                <a:solidFill>
                  <a:srgbClr val="F5D770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75" name="圆角矩形 27"/>
                <p:cNvSpPr/>
                <p:nvPr/>
              </p:nvSpPr>
              <p:spPr>
                <a:xfrm>
                  <a:off x="5868145" y="4196259"/>
                  <a:ext cx="463101" cy="166274"/>
                </a:xfrm>
                <a:prstGeom prst="roundRect">
                  <a:avLst>
                    <a:gd name="adj" fmla="val 17447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76" name="梯形 75"/>
                <p:cNvSpPr/>
                <p:nvPr/>
              </p:nvSpPr>
              <p:spPr>
                <a:xfrm flipH="1">
                  <a:off x="5889082" y="4362532"/>
                  <a:ext cx="421226" cy="21283"/>
                </a:xfrm>
                <a:prstGeom prst="trapezoid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grpSp>
              <p:nvGrpSpPr>
                <p:cNvPr id="77" name="组合 76"/>
                <p:cNvGrpSpPr/>
                <p:nvPr/>
              </p:nvGrpSpPr>
              <p:grpSpPr>
                <a:xfrm rot="10800000">
                  <a:off x="5733894" y="4820706"/>
                  <a:ext cx="731603" cy="187556"/>
                  <a:chOff x="3306762" y="3657600"/>
                  <a:chExt cx="596900" cy="241745"/>
                </a:xfrm>
              </p:grpSpPr>
              <p:sp>
                <p:nvSpPr>
                  <p:cNvPr id="78" name="圆角矩形 30"/>
                  <p:cNvSpPr/>
                  <p:nvPr/>
                </p:nvSpPr>
                <p:spPr>
                  <a:xfrm>
                    <a:off x="3306762" y="3657600"/>
                    <a:ext cx="596900" cy="214313"/>
                  </a:xfrm>
                  <a:prstGeom prst="roundRect">
                    <a:avLst>
                      <a:gd name="adj" fmla="val 17447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  <p:sp>
                <p:nvSpPr>
                  <p:cNvPr id="79" name="梯形 78"/>
                  <p:cNvSpPr/>
                  <p:nvPr/>
                </p:nvSpPr>
                <p:spPr>
                  <a:xfrm flipH="1">
                    <a:off x="3333749" y="3871913"/>
                    <a:ext cx="542926" cy="27432"/>
                  </a:xfrm>
                  <a:prstGeom prst="trapezoid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5" name="椭圆 14"/>
            <p:cNvSpPr/>
            <p:nvPr/>
          </p:nvSpPr>
          <p:spPr>
            <a:xfrm>
              <a:off x="4739" y="4481"/>
              <a:ext cx="979" cy="9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796" y="4328"/>
              <a:ext cx="693" cy="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rgbClr val="2B1C3F"/>
                  </a:solidFill>
                </a:rPr>
                <a:t>1</a:t>
              </a:r>
              <a:endParaRPr lang="en-US" altLang="zh-CN" sz="3200">
                <a:solidFill>
                  <a:srgbClr val="2B1C3F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749800" y="1144270"/>
            <a:ext cx="1831779" cy="1535869"/>
            <a:chOff x="3143" y="3957"/>
            <a:chExt cx="4171" cy="349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3143" y="3957"/>
              <a:ext cx="4171" cy="3497"/>
              <a:chOff x="4583832" y="2251333"/>
              <a:chExt cx="3099331" cy="2598631"/>
            </a:xfrm>
          </p:grpSpPr>
          <p:sp>
            <p:nvSpPr>
              <p:cNvPr id="122" name="任意多边形 20"/>
              <p:cNvSpPr/>
              <p:nvPr/>
            </p:nvSpPr>
            <p:spPr bwMode="auto">
              <a:xfrm>
                <a:off x="4583832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chemeClr val="bg2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123" name="任意多边形 21"/>
              <p:cNvSpPr/>
              <p:nvPr/>
            </p:nvSpPr>
            <p:spPr bwMode="auto">
              <a:xfrm flipH="1">
                <a:off x="6732327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rgbClr val="D0CECE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124" name="组合 123"/>
              <p:cNvGrpSpPr/>
              <p:nvPr/>
            </p:nvGrpSpPr>
            <p:grpSpPr>
              <a:xfrm>
                <a:off x="5235868" y="2251333"/>
                <a:ext cx="1790824" cy="2598631"/>
                <a:chOff x="5204283" y="2409631"/>
                <a:chExt cx="1790824" cy="2598631"/>
              </a:xfrm>
            </p:grpSpPr>
            <p:sp>
              <p:nvSpPr>
                <p:cNvPr id="125" name="任意多边形 25"/>
                <p:cNvSpPr/>
                <p:nvPr/>
              </p:nvSpPr>
              <p:spPr bwMode="auto">
                <a:xfrm flipH="1">
                  <a:off x="5204283" y="2409631"/>
                  <a:ext cx="1790824" cy="1790323"/>
                </a:xfrm>
                <a:custGeom>
                  <a:avLst/>
                  <a:gdLst>
                    <a:gd name="connsiteX0" fmla="*/ 1231004 w 2308226"/>
                    <a:gd name="connsiteY0" fmla="*/ 19 h 2307580"/>
                    <a:gd name="connsiteX1" fmla="*/ 1154113 w 2308226"/>
                    <a:gd name="connsiteY1" fmla="*/ 546 h 2307580"/>
                    <a:gd name="connsiteX2" fmla="*/ 0 w 2308226"/>
                    <a:gd name="connsiteY2" fmla="*/ 80523 h 2307580"/>
                    <a:gd name="connsiteX3" fmla="*/ 894901 w 2308226"/>
                    <a:gd name="connsiteY3" fmla="*/ 2307580 h 2307580"/>
                    <a:gd name="connsiteX4" fmla="*/ 1154113 w 2308226"/>
                    <a:gd name="connsiteY4" fmla="*/ 2307580 h 2307580"/>
                    <a:gd name="connsiteX5" fmla="*/ 1413326 w 2308226"/>
                    <a:gd name="connsiteY5" fmla="*/ 2307580 h 2307580"/>
                    <a:gd name="connsiteX6" fmla="*/ 2308226 w 2308226"/>
                    <a:gd name="connsiteY6" fmla="*/ 80523 h 2307580"/>
                    <a:gd name="connsiteX7" fmla="*/ 1231004 w 2308226"/>
                    <a:gd name="connsiteY7" fmla="*/ 19 h 2307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26" h="2307580">
                      <a:moveTo>
                        <a:pt x="1231004" y="19"/>
                      </a:moveTo>
                      <a:cubicBezTo>
                        <a:pt x="1182537" y="114"/>
                        <a:pt x="1154113" y="546"/>
                        <a:pt x="1154113" y="546"/>
                      </a:cubicBezTo>
                      <a:cubicBezTo>
                        <a:pt x="1154113" y="546"/>
                        <a:pt x="345617" y="-11758"/>
                        <a:pt x="0" y="80523"/>
                      </a:cubicBezTo>
                      <a:cubicBezTo>
                        <a:pt x="0" y="80523"/>
                        <a:pt x="141950" y="1883086"/>
                        <a:pt x="894901" y="2307580"/>
                      </a:cubicBezTo>
                      <a:cubicBezTo>
                        <a:pt x="1154113" y="2307580"/>
                        <a:pt x="1154113" y="2307580"/>
                        <a:pt x="1154113" y="2307580"/>
                      </a:cubicBezTo>
                      <a:cubicBezTo>
                        <a:pt x="1154113" y="2307580"/>
                        <a:pt x="1154113" y="2307580"/>
                        <a:pt x="1413326" y="2307580"/>
                      </a:cubicBezTo>
                      <a:cubicBezTo>
                        <a:pt x="2166276" y="1883086"/>
                        <a:pt x="2308226" y="80523"/>
                        <a:pt x="2308226" y="80523"/>
                      </a:cubicBezTo>
                      <a:cubicBezTo>
                        <a:pt x="2027413" y="5545"/>
                        <a:pt x="1441026" y="-391"/>
                        <a:pt x="1231004" y="19"/>
                      </a:cubicBezTo>
                      <a:close/>
                    </a:path>
                  </a:pathLst>
                </a:custGeom>
                <a:solidFill>
                  <a:srgbClr val="ECC32D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26" name="任意多边形 26"/>
                <p:cNvSpPr/>
                <p:nvPr/>
              </p:nvSpPr>
              <p:spPr bwMode="auto">
                <a:xfrm flipH="1">
                  <a:off x="5898936" y="4372385"/>
                  <a:ext cx="401520" cy="448322"/>
                </a:xfrm>
                <a:custGeom>
                  <a:avLst/>
                  <a:gdLst>
                    <a:gd name="connsiteX0" fmla="*/ 406628 w 517526"/>
                    <a:gd name="connsiteY0" fmla="*/ 0 h 577850"/>
                    <a:gd name="connsiteX1" fmla="*/ 258763 w 517526"/>
                    <a:gd name="connsiteY1" fmla="*/ 0 h 577850"/>
                    <a:gd name="connsiteX2" fmla="*/ 110899 w 517526"/>
                    <a:gd name="connsiteY2" fmla="*/ 0 h 577850"/>
                    <a:gd name="connsiteX3" fmla="*/ 0 w 517526"/>
                    <a:gd name="connsiteY3" fmla="*/ 577850 h 577850"/>
                    <a:gd name="connsiteX4" fmla="*/ 258763 w 517526"/>
                    <a:gd name="connsiteY4" fmla="*/ 577850 h 577850"/>
                    <a:gd name="connsiteX5" fmla="*/ 517526 w 517526"/>
                    <a:gd name="connsiteY5" fmla="*/ 577850 h 577850"/>
                    <a:gd name="connsiteX6" fmla="*/ 406628 w 517526"/>
                    <a:gd name="connsiteY6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7526" h="577850">
                      <a:moveTo>
                        <a:pt x="406628" y="0"/>
                      </a:moveTo>
                      <a:cubicBezTo>
                        <a:pt x="258763" y="0"/>
                        <a:pt x="258763" y="0"/>
                        <a:pt x="258763" y="0"/>
                      </a:cubicBezTo>
                      <a:cubicBezTo>
                        <a:pt x="258763" y="0"/>
                        <a:pt x="258763" y="0"/>
                        <a:pt x="110899" y="0"/>
                      </a:cubicBezTo>
                      <a:cubicBezTo>
                        <a:pt x="135543" y="522524"/>
                        <a:pt x="0" y="577850"/>
                        <a:pt x="0" y="577850"/>
                      </a:cubicBezTo>
                      <a:lnTo>
                        <a:pt x="258763" y="577850"/>
                      </a:lnTo>
                      <a:lnTo>
                        <a:pt x="517526" y="577850"/>
                      </a:lnTo>
                      <a:cubicBezTo>
                        <a:pt x="517526" y="577850"/>
                        <a:pt x="381984" y="522524"/>
                        <a:pt x="406628" y="0"/>
                      </a:cubicBezTo>
                      <a:close/>
                    </a:path>
                  </a:pathLst>
                </a:custGeom>
                <a:solidFill>
                  <a:srgbClr val="F5D770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27" name="圆角矩形 27"/>
                <p:cNvSpPr/>
                <p:nvPr/>
              </p:nvSpPr>
              <p:spPr>
                <a:xfrm>
                  <a:off x="5868145" y="4196259"/>
                  <a:ext cx="463101" cy="166274"/>
                </a:xfrm>
                <a:prstGeom prst="roundRect">
                  <a:avLst>
                    <a:gd name="adj" fmla="val 17447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28" name="梯形 127"/>
                <p:cNvSpPr/>
                <p:nvPr/>
              </p:nvSpPr>
              <p:spPr>
                <a:xfrm flipH="1">
                  <a:off x="5889082" y="4362532"/>
                  <a:ext cx="421226" cy="21283"/>
                </a:xfrm>
                <a:prstGeom prst="trapezoid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grpSp>
              <p:nvGrpSpPr>
                <p:cNvPr id="129" name="组合 128"/>
                <p:cNvGrpSpPr/>
                <p:nvPr/>
              </p:nvGrpSpPr>
              <p:grpSpPr>
                <a:xfrm rot="10800000">
                  <a:off x="5733894" y="4820706"/>
                  <a:ext cx="731603" cy="187556"/>
                  <a:chOff x="3306762" y="3657600"/>
                  <a:chExt cx="596900" cy="241745"/>
                </a:xfrm>
              </p:grpSpPr>
              <p:sp>
                <p:nvSpPr>
                  <p:cNvPr id="130" name="圆角矩形 30"/>
                  <p:cNvSpPr/>
                  <p:nvPr/>
                </p:nvSpPr>
                <p:spPr>
                  <a:xfrm>
                    <a:off x="3306762" y="3657600"/>
                    <a:ext cx="596900" cy="214313"/>
                  </a:xfrm>
                  <a:prstGeom prst="roundRect">
                    <a:avLst>
                      <a:gd name="adj" fmla="val 17447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  <p:sp>
                <p:nvSpPr>
                  <p:cNvPr id="131" name="梯形 130"/>
                  <p:cNvSpPr/>
                  <p:nvPr/>
                </p:nvSpPr>
                <p:spPr>
                  <a:xfrm flipH="1">
                    <a:off x="3333749" y="3871913"/>
                    <a:ext cx="542926" cy="27432"/>
                  </a:xfrm>
                  <a:prstGeom prst="trapezoid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32" name="椭圆 131"/>
            <p:cNvSpPr/>
            <p:nvPr/>
          </p:nvSpPr>
          <p:spPr>
            <a:xfrm>
              <a:off x="4739" y="4481"/>
              <a:ext cx="979" cy="9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4796" y="4328"/>
              <a:ext cx="693" cy="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rgbClr val="2B1C3F"/>
                  </a:solidFill>
                </a:rPr>
                <a:t>2</a:t>
              </a:r>
              <a:endParaRPr lang="en-US" altLang="zh-CN" sz="3200">
                <a:solidFill>
                  <a:srgbClr val="2B1C3F"/>
                </a:solidFill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8541385" y="1210945"/>
            <a:ext cx="1831779" cy="1535869"/>
            <a:chOff x="3143" y="3957"/>
            <a:chExt cx="4171" cy="3497"/>
          </a:xfrm>
        </p:grpSpPr>
        <p:grpSp>
          <p:nvGrpSpPr>
            <p:cNvPr id="137" name="组合 136"/>
            <p:cNvGrpSpPr/>
            <p:nvPr/>
          </p:nvGrpSpPr>
          <p:grpSpPr>
            <a:xfrm>
              <a:off x="3143" y="3957"/>
              <a:ext cx="4171" cy="3497"/>
              <a:chOff x="4583832" y="2251333"/>
              <a:chExt cx="3099331" cy="2598631"/>
            </a:xfrm>
          </p:grpSpPr>
          <p:sp>
            <p:nvSpPr>
              <p:cNvPr id="138" name="任意多边形 20"/>
              <p:cNvSpPr/>
              <p:nvPr/>
            </p:nvSpPr>
            <p:spPr bwMode="auto">
              <a:xfrm>
                <a:off x="4583832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chemeClr val="bg2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139" name="任意多边形 21"/>
              <p:cNvSpPr/>
              <p:nvPr/>
            </p:nvSpPr>
            <p:spPr bwMode="auto">
              <a:xfrm flipH="1">
                <a:off x="6732327" y="2564904"/>
                <a:ext cx="950836" cy="959458"/>
              </a:xfrm>
              <a:custGeom>
                <a:avLst/>
                <a:gdLst>
                  <a:gd name="T0" fmla="*/ 295 w 397"/>
                  <a:gd name="T1" fmla="*/ 37 h 402"/>
                  <a:gd name="T2" fmla="*/ 375 w 397"/>
                  <a:gd name="T3" fmla="*/ 350 h 402"/>
                  <a:gd name="T4" fmla="*/ 397 w 397"/>
                  <a:gd name="T5" fmla="*/ 402 h 402"/>
                  <a:gd name="T6" fmla="*/ 290 w 397"/>
                  <a:gd name="T7" fmla="*/ 3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7" h="402">
                    <a:moveTo>
                      <a:pt x="295" y="37"/>
                    </a:moveTo>
                    <a:cubicBezTo>
                      <a:pt x="295" y="37"/>
                      <a:pt x="68" y="0"/>
                      <a:pt x="375" y="350"/>
                    </a:cubicBezTo>
                    <a:cubicBezTo>
                      <a:pt x="397" y="402"/>
                      <a:pt x="397" y="402"/>
                      <a:pt x="397" y="402"/>
                    </a:cubicBezTo>
                    <a:cubicBezTo>
                      <a:pt x="397" y="402"/>
                      <a:pt x="0" y="26"/>
                      <a:pt x="290" y="3"/>
                    </a:cubicBezTo>
                  </a:path>
                </a:pathLst>
              </a:custGeom>
              <a:gradFill flip="none" rotWithShape="1">
                <a:gsLst>
                  <a:gs pos="0">
                    <a:srgbClr val="ECC32D"/>
                  </a:gs>
                  <a:gs pos="50000">
                    <a:srgbClr val="F5D770"/>
                  </a:gs>
                  <a:gs pos="100000">
                    <a:srgbClr val="D0CECE"/>
                  </a:gs>
                </a:gsLst>
                <a:lin ang="16200000" scaled="1"/>
                <a:tileRect/>
              </a:gradFill>
              <a:ln w="1270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140" name="组合 139"/>
              <p:cNvGrpSpPr/>
              <p:nvPr/>
            </p:nvGrpSpPr>
            <p:grpSpPr>
              <a:xfrm>
                <a:off x="5235868" y="2251333"/>
                <a:ext cx="1790824" cy="2598631"/>
                <a:chOff x="5204283" y="2409631"/>
                <a:chExt cx="1790824" cy="2598631"/>
              </a:xfrm>
            </p:grpSpPr>
            <p:sp>
              <p:nvSpPr>
                <p:cNvPr id="141" name="任意多边形 25"/>
                <p:cNvSpPr/>
                <p:nvPr/>
              </p:nvSpPr>
              <p:spPr bwMode="auto">
                <a:xfrm flipH="1">
                  <a:off x="5204283" y="2409631"/>
                  <a:ext cx="1790824" cy="1790323"/>
                </a:xfrm>
                <a:custGeom>
                  <a:avLst/>
                  <a:gdLst>
                    <a:gd name="connsiteX0" fmla="*/ 1231004 w 2308226"/>
                    <a:gd name="connsiteY0" fmla="*/ 19 h 2307580"/>
                    <a:gd name="connsiteX1" fmla="*/ 1154113 w 2308226"/>
                    <a:gd name="connsiteY1" fmla="*/ 546 h 2307580"/>
                    <a:gd name="connsiteX2" fmla="*/ 0 w 2308226"/>
                    <a:gd name="connsiteY2" fmla="*/ 80523 h 2307580"/>
                    <a:gd name="connsiteX3" fmla="*/ 894901 w 2308226"/>
                    <a:gd name="connsiteY3" fmla="*/ 2307580 h 2307580"/>
                    <a:gd name="connsiteX4" fmla="*/ 1154113 w 2308226"/>
                    <a:gd name="connsiteY4" fmla="*/ 2307580 h 2307580"/>
                    <a:gd name="connsiteX5" fmla="*/ 1413326 w 2308226"/>
                    <a:gd name="connsiteY5" fmla="*/ 2307580 h 2307580"/>
                    <a:gd name="connsiteX6" fmla="*/ 2308226 w 2308226"/>
                    <a:gd name="connsiteY6" fmla="*/ 80523 h 2307580"/>
                    <a:gd name="connsiteX7" fmla="*/ 1231004 w 2308226"/>
                    <a:gd name="connsiteY7" fmla="*/ 19 h 2307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26" h="2307580">
                      <a:moveTo>
                        <a:pt x="1231004" y="19"/>
                      </a:moveTo>
                      <a:cubicBezTo>
                        <a:pt x="1182537" y="114"/>
                        <a:pt x="1154113" y="546"/>
                        <a:pt x="1154113" y="546"/>
                      </a:cubicBezTo>
                      <a:cubicBezTo>
                        <a:pt x="1154113" y="546"/>
                        <a:pt x="345617" y="-11758"/>
                        <a:pt x="0" y="80523"/>
                      </a:cubicBezTo>
                      <a:cubicBezTo>
                        <a:pt x="0" y="80523"/>
                        <a:pt x="141950" y="1883086"/>
                        <a:pt x="894901" y="2307580"/>
                      </a:cubicBezTo>
                      <a:cubicBezTo>
                        <a:pt x="1154113" y="2307580"/>
                        <a:pt x="1154113" y="2307580"/>
                        <a:pt x="1154113" y="2307580"/>
                      </a:cubicBezTo>
                      <a:cubicBezTo>
                        <a:pt x="1154113" y="2307580"/>
                        <a:pt x="1154113" y="2307580"/>
                        <a:pt x="1413326" y="2307580"/>
                      </a:cubicBezTo>
                      <a:cubicBezTo>
                        <a:pt x="2166276" y="1883086"/>
                        <a:pt x="2308226" y="80523"/>
                        <a:pt x="2308226" y="80523"/>
                      </a:cubicBezTo>
                      <a:cubicBezTo>
                        <a:pt x="2027413" y="5545"/>
                        <a:pt x="1441026" y="-391"/>
                        <a:pt x="1231004" y="19"/>
                      </a:cubicBezTo>
                      <a:close/>
                    </a:path>
                  </a:pathLst>
                </a:custGeom>
                <a:solidFill>
                  <a:srgbClr val="ECC32D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42" name="任意多边形 26"/>
                <p:cNvSpPr/>
                <p:nvPr/>
              </p:nvSpPr>
              <p:spPr bwMode="auto">
                <a:xfrm flipH="1">
                  <a:off x="5898936" y="4372385"/>
                  <a:ext cx="401520" cy="448322"/>
                </a:xfrm>
                <a:custGeom>
                  <a:avLst/>
                  <a:gdLst>
                    <a:gd name="connsiteX0" fmla="*/ 406628 w 517526"/>
                    <a:gd name="connsiteY0" fmla="*/ 0 h 577850"/>
                    <a:gd name="connsiteX1" fmla="*/ 258763 w 517526"/>
                    <a:gd name="connsiteY1" fmla="*/ 0 h 577850"/>
                    <a:gd name="connsiteX2" fmla="*/ 110899 w 517526"/>
                    <a:gd name="connsiteY2" fmla="*/ 0 h 577850"/>
                    <a:gd name="connsiteX3" fmla="*/ 0 w 517526"/>
                    <a:gd name="connsiteY3" fmla="*/ 577850 h 577850"/>
                    <a:gd name="connsiteX4" fmla="*/ 258763 w 517526"/>
                    <a:gd name="connsiteY4" fmla="*/ 577850 h 577850"/>
                    <a:gd name="connsiteX5" fmla="*/ 517526 w 517526"/>
                    <a:gd name="connsiteY5" fmla="*/ 577850 h 577850"/>
                    <a:gd name="connsiteX6" fmla="*/ 406628 w 517526"/>
                    <a:gd name="connsiteY6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7526" h="577850">
                      <a:moveTo>
                        <a:pt x="406628" y="0"/>
                      </a:moveTo>
                      <a:cubicBezTo>
                        <a:pt x="258763" y="0"/>
                        <a:pt x="258763" y="0"/>
                        <a:pt x="258763" y="0"/>
                      </a:cubicBezTo>
                      <a:cubicBezTo>
                        <a:pt x="258763" y="0"/>
                        <a:pt x="258763" y="0"/>
                        <a:pt x="110899" y="0"/>
                      </a:cubicBezTo>
                      <a:cubicBezTo>
                        <a:pt x="135543" y="522524"/>
                        <a:pt x="0" y="577850"/>
                        <a:pt x="0" y="577850"/>
                      </a:cubicBezTo>
                      <a:lnTo>
                        <a:pt x="258763" y="577850"/>
                      </a:lnTo>
                      <a:lnTo>
                        <a:pt x="517526" y="577850"/>
                      </a:lnTo>
                      <a:cubicBezTo>
                        <a:pt x="517526" y="577850"/>
                        <a:pt x="381984" y="522524"/>
                        <a:pt x="406628" y="0"/>
                      </a:cubicBezTo>
                      <a:close/>
                    </a:path>
                  </a:pathLst>
                </a:custGeom>
                <a:solidFill>
                  <a:srgbClr val="F5D770"/>
                </a:solidFill>
                <a:ln w="1270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43" name="圆角矩形 27"/>
                <p:cNvSpPr/>
                <p:nvPr/>
              </p:nvSpPr>
              <p:spPr>
                <a:xfrm>
                  <a:off x="5868145" y="4196259"/>
                  <a:ext cx="463101" cy="166274"/>
                </a:xfrm>
                <a:prstGeom prst="roundRect">
                  <a:avLst>
                    <a:gd name="adj" fmla="val 17447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44" name="梯形 143"/>
                <p:cNvSpPr/>
                <p:nvPr/>
              </p:nvSpPr>
              <p:spPr>
                <a:xfrm flipH="1">
                  <a:off x="5889082" y="4362532"/>
                  <a:ext cx="421226" cy="21283"/>
                </a:xfrm>
                <a:prstGeom prst="trapezoid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/>
                  </a:endParaRPr>
                </a:p>
              </p:txBody>
            </p:sp>
            <p:grpSp>
              <p:nvGrpSpPr>
                <p:cNvPr id="145" name="组合 144"/>
                <p:cNvGrpSpPr/>
                <p:nvPr/>
              </p:nvGrpSpPr>
              <p:grpSpPr>
                <a:xfrm rot="10800000">
                  <a:off x="5733894" y="4820706"/>
                  <a:ext cx="731603" cy="187556"/>
                  <a:chOff x="3306762" y="3657600"/>
                  <a:chExt cx="596900" cy="241745"/>
                </a:xfrm>
              </p:grpSpPr>
              <p:sp>
                <p:nvSpPr>
                  <p:cNvPr id="146" name="圆角矩形 30"/>
                  <p:cNvSpPr/>
                  <p:nvPr/>
                </p:nvSpPr>
                <p:spPr>
                  <a:xfrm>
                    <a:off x="3306762" y="3657600"/>
                    <a:ext cx="596900" cy="214313"/>
                  </a:xfrm>
                  <a:prstGeom prst="roundRect">
                    <a:avLst>
                      <a:gd name="adj" fmla="val 17447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  <p:sp>
                <p:nvSpPr>
                  <p:cNvPr id="147" name="梯形 146"/>
                  <p:cNvSpPr/>
                  <p:nvPr/>
                </p:nvSpPr>
                <p:spPr>
                  <a:xfrm flipH="1">
                    <a:off x="3333749" y="3871913"/>
                    <a:ext cx="542926" cy="27432"/>
                  </a:xfrm>
                  <a:prstGeom prst="trapezoid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2400"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48" name="椭圆 147"/>
            <p:cNvSpPr/>
            <p:nvPr/>
          </p:nvSpPr>
          <p:spPr>
            <a:xfrm>
              <a:off x="4739" y="4481"/>
              <a:ext cx="979" cy="9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4796" y="4328"/>
              <a:ext cx="693" cy="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rgbClr val="2B1C3F"/>
                  </a:solidFill>
                </a:rPr>
                <a:t>3</a:t>
              </a:r>
              <a:endParaRPr lang="en-US" altLang="zh-CN" sz="3200">
                <a:solidFill>
                  <a:srgbClr val="2B1C3F"/>
                </a:solidFill>
              </a:endParaRPr>
            </a:p>
          </p:txBody>
        </p:sp>
      </p:grpSp>
      <p:cxnSp>
        <p:nvCxnSpPr>
          <p:cNvPr id="86" name="直接连接符 85"/>
          <p:cNvCxnSpPr/>
          <p:nvPr/>
        </p:nvCxnSpPr>
        <p:spPr>
          <a:xfrm flipH="1">
            <a:off x="1062120" y="3010990"/>
            <a:ext cx="1800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4727340" y="3010990"/>
            <a:ext cx="1800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704980" y="3010990"/>
            <a:ext cx="1800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472940" y="3071495"/>
            <a:ext cx="2707005" cy="221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“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小德国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”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 的美誉</a:t>
            </a:r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</a:t>
            </a:r>
            <a:r>
              <a:rPr lang="zh-CN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</a:t>
            </a:r>
            <a:endParaRPr lang="zh-CN" altLang="zh-CN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91525" y="3201035"/>
            <a:ext cx="2707005" cy="221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  <a:p>
            <a:r>
              <a:rPr lang="zh-CN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城商行鼎立的小微金融</a:t>
            </a:r>
            <a:r>
              <a:rPr lang="zh-CN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 </a:t>
            </a:r>
            <a:endParaRPr lang="zh-CN" altLang="zh-CN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0" y="5415915"/>
            <a:ext cx="898144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却</a:t>
            </a:r>
            <a:r>
              <a:rPr lang="zh-CN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</a:rPr>
              <a:t>没有一家本土的投行机构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rgbClr val="000000"/>
      </a:dk1>
      <a:lt1>
        <a:srgbClr val="FFFFFF"/>
      </a:lt1>
      <a:dk2>
        <a:srgbClr val="3F3F3F"/>
      </a:dk2>
      <a:lt2>
        <a:srgbClr val="E7E6E6"/>
      </a:lt2>
      <a:accent1>
        <a:srgbClr val="273A4F"/>
      </a:accent1>
      <a:accent2>
        <a:srgbClr val="FFC32B"/>
      </a:accent2>
      <a:accent3>
        <a:srgbClr val="273A4F"/>
      </a:accent3>
      <a:accent4>
        <a:srgbClr val="FFC32B"/>
      </a:accent4>
      <a:accent5>
        <a:srgbClr val="273A4F"/>
      </a:accent5>
      <a:accent6>
        <a:srgbClr val="FFC32B"/>
      </a:accent6>
      <a:hlink>
        <a:srgbClr val="273A4F"/>
      </a:hlink>
      <a:folHlink>
        <a:srgbClr val="FFC32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>
                <a:alpha val="40000"/>
              </a:schemeClr>
            </a:gs>
            <a:gs pos="100000">
              <a:schemeClr val="tx1">
                <a:alpha val="50000"/>
              </a:schemeClr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859</Words>
  <Application>WPS 演示</Application>
  <PresentationFormat>宽屏</PresentationFormat>
  <Paragraphs>200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宋体</vt:lpstr>
      <vt:lpstr>Wingdings</vt:lpstr>
      <vt:lpstr>汉仪尚巍手书W</vt:lpstr>
      <vt:lpstr>华文行楷</vt:lpstr>
      <vt:lpstr>Times New Roman</vt:lpstr>
      <vt:lpstr>微软雅黑</vt:lpstr>
      <vt:lpstr>黑体</vt:lpstr>
      <vt:lpstr>造字工房情书（非商用）常规体</vt:lpstr>
      <vt:lpstr>Roboto Light</vt:lpstr>
      <vt:lpstr>Wide Latin</vt:lpstr>
      <vt:lpstr>Segoe UI</vt:lpstr>
      <vt:lpstr>Century Gothic</vt:lpstr>
      <vt:lpstr>Arial</vt:lpstr>
      <vt:lpstr>Calibri</vt:lpstr>
      <vt:lpstr>Arial Unicode MS</vt:lpstr>
      <vt:lpstr>Calibri Light</vt:lpstr>
      <vt:lpstr>等线</vt:lpstr>
      <vt:lpstr>Arial Black</vt:lpstr>
      <vt:lpstr>方正姚体</vt:lpstr>
      <vt:lpstr>FuturaBookC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Win10NeT.COM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ye jun</dc:creator>
  <cp:lastModifiedBy>Administrator</cp:lastModifiedBy>
  <cp:revision>63</cp:revision>
  <dcterms:created xsi:type="dcterms:W3CDTF">2019-05-13T22:16:00Z</dcterms:created>
  <dcterms:modified xsi:type="dcterms:W3CDTF">2019-05-20T03:45:06Z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